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12192000" cy="6858000"/>
  <p:notesSz cx="6805613" cy="9939338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orient="horz" pos="1911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orient="horz" pos="278" userDrawn="1">
          <p15:clr>
            <a:srgbClr val="A4A3A4"/>
          </p15:clr>
        </p15:guide>
        <p15:guide id="6" orient="horz" pos="3022" userDrawn="1">
          <p15:clr>
            <a:srgbClr val="A4A3A4"/>
          </p15:clr>
        </p15:guide>
        <p15:guide id="7" orient="horz" pos="3249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9" pos="1300" userDrawn="1">
          <p15:clr>
            <a:srgbClr val="A4A3A4"/>
          </p15:clr>
        </p15:guide>
        <p15:guide id="10" pos="2525" userDrawn="1">
          <p15:clr>
            <a:srgbClr val="A4A3A4"/>
          </p15:clr>
        </p15:guide>
        <p15:guide id="11" pos="2706" userDrawn="1">
          <p15:clr>
            <a:srgbClr val="A4A3A4"/>
          </p15:clr>
        </p15:guide>
        <p15:guide id="12" pos="3749" userDrawn="1">
          <p15:clr>
            <a:srgbClr val="A4A3A4"/>
          </p15:clr>
        </p15:guide>
        <p15:guide id="13" pos="3931" userDrawn="1">
          <p15:clr>
            <a:srgbClr val="A4A3A4"/>
          </p15:clr>
        </p15:guide>
        <p15:guide id="14" pos="4974" userDrawn="1">
          <p15:clr>
            <a:srgbClr val="A4A3A4"/>
          </p15:clr>
        </p15:guide>
        <p15:guide id="15" pos="5155" userDrawn="1">
          <p15:clr>
            <a:srgbClr val="A4A3A4"/>
          </p15:clr>
        </p15:guide>
        <p15:guide id="16" pos="6199" userDrawn="1">
          <p15:clr>
            <a:srgbClr val="A4A3A4"/>
          </p15:clr>
        </p15:guide>
        <p15:guide id="17" pos="6380" userDrawn="1">
          <p15:clr>
            <a:srgbClr val="A4A3A4"/>
          </p15:clr>
        </p15:guide>
        <p15:guide id="18" pos="7423" userDrawn="1">
          <p15:clr>
            <a:srgbClr val="A4A3A4"/>
          </p15:clr>
        </p15:guide>
        <p15:guide id="19" pos="14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eckenstein Jan, K23 extern" initials="FJKe" lastIdx="28" clrIdx="0"/>
  <p:cmAuthor id="2" name="Schuerch Markus, PM13.2" initials="SMP" lastIdx="1" clrIdx="1">
    <p:extLst>
      <p:ext uri="{19B8F6BF-5375-455C-9EA6-DF929625EA0E}">
        <p15:presenceInfo xmlns:p15="http://schemas.microsoft.com/office/powerpoint/2012/main" userId="Schuerch Markus, PM13.2" providerId="None"/>
      </p:ext>
    </p:extLst>
  </p:cmAuthor>
  <p:cmAuthor id="3" name="Buetikofer Matthias, PM16" initials="MB" lastIdx="1" clrIdx="2">
    <p:extLst>
      <p:ext uri="{19B8F6BF-5375-455C-9EA6-DF929625EA0E}">
        <p15:presenceInfo xmlns:p15="http://schemas.microsoft.com/office/powerpoint/2012/main" userId="Buetikofer Matthias, PM1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76A8"/>
    <a:srgbClr val="FFFFFF"/>
    <a:srgbClr val="FF00FF"/>
    <a:srgbClr val="99B6C8"/>
    <a:srgbClr val="E3DFD7"/>
    <a:srgbClr val="66C0BC"/>
    <a:srgbClr val="33ABA5"/>
    <a:srgbClr val="FFCC00"/>
    <a:srgbClr val="009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6" autoAdjust="0"/>
    <p:restoredTop sz="95524" autoAdjust="0"/>
  </p:normalViewPr>
  <p:slideViewPr>
    <p:cSldViewPr showGuides="1">
      <p:cViewPr varScale="1">
        <p:scale>
          <a:sx n="132" d="100"/>
          <a:sy n="132" d="100"/>
        </p:scale>
        <p:origin x="132" y="144"/>
      </p:cViewPr>
      <p:guideLst>
        <p:guide orient="horz" pos="2137"/>
        <p:guide pos="257"/>
        <p:guide orient="horz" pos="1911"/>
        <p:guide orient="horz" pos="1026"/>
        <p:guide orient="horz" pos="278"/>
        <p:guide orient="horz" pos="3022"/>
        <p:guide orient="horz" pos="3249"/>
        <p:guide orient="horz" pos="4133"/>
        <p:guide pos="1300"/>
        <p:guide pos="2525"/>
        <p:guide pos="2706"/>
        <p:guide pos="3749"/>
        <p:guide pos="3931"/>
        <p:guide pos="4974"/>
        <p:guide pos="5155"/>
        <p:guide pos="6199"/>
        <p:guide pos="6380"/>
        <p:guide pos="7423"/>
        <p:guide pos="14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5" d="100"/>
          <a:sy n="75" d="100"/>
        </p:scale>
        <p:origin x="-2268" y="-108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300"/>
            </a:lvl1pPr>
          </a:lstStyle>
          <a:p>
            <a:fld id="{CE2AB8DD-AF1F-40B6-9DC2-AAE25067143E}" type="datetimeFigureOut">
              <a:rPr lang="de-CH" smtClean="0"/>
              <a:pPr/>
              <a:t>03.12.2020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300"/>
            </a:lvl1pPr>
          </a:lstStyle>
          <a:p>
            <a:fld id="{AEF9C7D2-D550-4DB0-93DE-9F4E26EF7A50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457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300"/>
            </a:lvl1pPr>
          </a:lstStyle>
          <a:p>
            <a:fld id="{8338DBC8-3447-464E-8661-4728F7EF1145}" type="datetimeFigureOut">
              <a:rPr lang="de-CH" smtClean="0"/>
              <a:pPr/>
              <a:t>03.12.2020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80" tIns="47840" rIns="95680" bIns="4784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300"/>
            </a:lvl1pPr>
          </a:lstStyle>
          <a:p>
            <a:fld id="{567A31BC-9670-43F9-A843-B0530F08883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451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white">
          <a:xfrm>
            <a:off x="0" y="0"/>
            <a:ext cx="12189600" cy="6858000"/>
          </a:xfrm>
          <a:prstGeom prst="rect">
            <a:avLst/>
          </a:prstGeom>
          <a:solidFill>
            <a:srgbClr val="00497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t" anchorCtr="0">
            <a:prstTxWarp prst="textNoShape">
              <a:avLst/>
            </a:prstTxWarp>
          </a:bodyPr>
          <a:lstStyle/>
          <a:p>
            <a:pPr algn="r" eaLnBrk="0" hangingPunct="0"/>
            <a:endParaRPr lang="de-CH" sz="1800" b="0" dirty="0">
              <a:latin typeface="+mj-lt"/>
            </a:endParaRPr>
          </a:p>
        </p:txBody>
      </p:sp>
      <p:sp>
        <p:nvSpPr>
          <p:cNvPr id="11" name="Textfeld 10"/>
          <p:cNvSpPr txBox="1"/>
          <p:nvPr userDrawn="1"/>
        </p:nvSpPr>
        <p:spPr bwMode="auto">
          <a:xfrm>
            <a:off x="407987" y="5184000"/>
            <a:ext cx="7488237" cy="35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Wenn Sie diesen Text lesen können, müssen Sie die Folie im Post-Menü mit der Funktion «Folie einfügen» erneut einfügen. Sonst kann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die </a:t>
            </a: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Fläche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nicht eingefärbt werden!</a:t>
            </a:r>
            <a:endParaRPr lang="de-CH" sz="1200" b="1" kern="0" dirty="0">
              <a:solidFill>
                <a:srgbClr val="FF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1439977"/>
            <a:ext cx="9838800" cy="2243691"/>
          </a:xfrm>
        </p:spPr>
        <p:txBody>
          <a:bodyPr lIns="406800">
            <a:spAutoFit/>
          </a:bodyPr>
          <a:lstStyle>
            <a:lvl1pPr>
              <a:lnSpc>
                <a:spcPct val="9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Titelfolie mit Farbfläche (Logo ändern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 hasCustomPrompt="1"/>
            <p:custDataLst>
              <p:tags r:id="rId1"/>
            </p:custDataLst>
          </p:nvPr>
        </p:nvSpPr>
        <p:spPr>
          <a:xfrm>
            <a:off x="406800" y="1627200"/>
            <a:ext cx="11376000" cy="4932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="0">
                <a:latin typeface="+mn-lt"/>
              </a:defRPr>
            </a:lvl1pPr>
            <a:lvl2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2pPr>
            <a:lvl3pPr marL="810000" indent="-270000" defTabSz="270000">
              <a:lnSpc>
                <a:spcPct val="100000"/>
              </a:lnSpc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latin typeface="+mn-lt"/>
              </a:defRPr>
            </a:lvl3pPr>
            <a:lvl4pPr marL="108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4pPr>
            <a:lvl5pPr>
              <a:buFont typeface="Frutiger 45 Light" pitchFamily="34" charset="0"/>
              <a:buChar char="–"/>
              <a:defRPr sz="2000">
                <a:latin typeface="+mn-lt"/>
              </a:defRPr>
            </a:lvl5pPr>
          </a:lstStyle>
          <a:p>
            <a:pPr lvl="0"/>
            <a:r>
              <a:rPr lang="de-CH" dirty="0" smtClean="0"/>
              <a:t>Aufzählung 1-spaltig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Aufzählung 1-spaltig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2-spaltig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6"/>
          <p:cNvSpPr>
            <a:spLocks noGrp="1"/>
          </p:cNvSpPr>
          <p:nvPr>
            <p:ph sz="quarter" idx="13" hasCustomPrompt="1"/>
            <p:custDataLst>
              <p:tags r:id="rId1"/>
            </p:custDataLst>
          </p:nvPr>
        </p:nvSpPr>
        <p:spPr>
          <a:xfrm>
            <a:off x="406800" y="1627200"/>
            <a:ext cx="5544000" cy="4932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="0">
                <a:latin typeface="+mn-lt"/>
              </a:defRPr>
            </a:lvl1pPr>
            <a:lvl2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2pPr>
            <a:lvl3pPr marL="81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3pPr>
            <a:lvl4pPr marL="108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4pPr>
            <a:lvl5pPr>
              <a:buFont typeface="Frutiger 45 Light" pitchFamily="34" charset="0"/>
              <a:buChar char="–"/>
              <a:defRPr sz="2000">
                <a:latin typeface="+mn-lt"/>
              </a:defRPr>
            </a:lvl5pPr>
          </a:lstStyle>
          <a:p>
            <a:pPr lvl="0"/>
            <a:r>
              <a:rPr lang="de-CH" dirty="0" smtClean="0"/>
              <a:t>Aufzählung erste Spalte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16" name="Inhaltsplatzhalter 6"/>
          <p:cNvSpPr>
            <a:spLocks noGrp="1"/>
          </p:cNvSpPr>
          <p:nvPr>
            <p:ph sz="quarter" idx="23" hasCustomPrompt="1"/>
            <p:custDataLst>
              <p:tags r:id="rId2"/>
            </p:custDataLst>
          </p:nvPr>
        </p:nvSpPr>
        <p:spPr>
          <a:xfrm>
            <a:off x="6238800" y="1627200"/>
            <a:ext cx="5544000" cy="4932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="0">
                <a:latin typeface="+mn-lt"/>
              </a:defRPr>
            </a:lvl1pPr>
            <a:lvl2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2pPr>
            <a:lvl3pPr marL="81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3pPr>
            <a:lvl4pPr marL="108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4pPr>
            <a:lvl5pPr>
              <a:buFont typeface="Frutiger 45 Light" pitchFamily="34" charset="0"/>
              <a:buChar char="–"/>
              <a:defRPr sz="2000">
                <a:latin typeface="+mn-lt"/>
              </a:defRPr>
            </a:lvl5pPr>
          </a:lstStyle>
          <a:p>
            <a:pPr lvl="0"/>
            <a:r>
              <a:rPr lang="de-CH" dirty="0" smtClean="0"/>
              <a:t>Aufzählung zweite Spalte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5"/>
            <p:custDataLst>
              <p:tags r:id="rId3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6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de-CH" dirty="0" smtClean="0"/>
              <a:t>Aufzählung 2-spaltig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 hasCustomPrompt="1"/>
            <p:custDataLst>
              <p:tags r:id="rId1"/>
            </p:custDataLst>
          </p:nvPr>
        </p:nvSpPr>
        <p:spPr>
          <a:xfrm>
            <a:off x="406800" y="1627200"/>
            <a:ext cx="11376000" cy="4932000"/>
          </a:xfrm>
          <a:prstGeom prst="rect">
            <a:avLst/>
          </a:prstGeom>
        </p:spPr>
        <p:txBody>
          <a:bodyPr lIns="0" tIns="0" rIns="0" bIns="0"/>
          <a:lstStyle>
            <a:lvl1pPr marL="396000" indent="-396000" defTabSz="2700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  <a:defRPr sz="2000">
                <a:latin typeface="+mn-lt"/>
              </a:defRPr>
            </a:lvl1pPr>
            <a:lvl2pPr marL="666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2pPr>
            <a:lvl3pPr marL="936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3pPr>
            <a:lvl4pPr marL="1206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4pPr>
            <a:lvl5pPr>
              <a:buFont typeface="Wingdings" pitchFamily="2" charset="2"/>
              <a:buChar char="Ø"/>
              <a:defRPr/>
            </a:lvl5pPr>
          </a:lstStyle>
          <a:p>
            <a:pPr lvl="0"/>
            <a:r>
              <a:rPr lang="de-CH" dirty="0" smtClean="0"/>
              <a:t>Nummerierung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Nummerierung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6"/>
          <p:cNvSpPr>
            <a:spLocks noGrp="1"/>
          </p:cNvSpPr>
          <p:nvPr>
            <p:ph sz="quarter" idx="13" hasCustomPrompt="1"/>
            <p:custDataLst>
              <p:tags r:id="rId1"/>
            </p:custDataLst>
          </p:nvPr>
        </p:nvSpPr>
        <p:spPr>
          <a:xfrm>
            <a:off x="406800" y="1627200"/>
            <a:ext cx="11376000" cy="4932000"/>
          </a:xfrm>
          <a:prstGeom prst="rect">
            <a:avLst/>
          </a:prstGeom>
        </p:spPr>
        <p:txBody>
          <a:bodyPr lIns="0" tIns="0" rIns="0" bIns="0" numCol="2" spcCol="288000">
            <a:normAutofit/>
          </a:bodyPr>
          <a:lstStyle>
            <a:lvl1pPr marL="0" indent="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None/>
              <a:tabLst>
                <a:tab pos="5544000" algn="r"/>
              </a:tabLst>
              <a:defRPr sz="2000" b="1">
                <a:latin typeface="+mn-lt"/>
              </a:defRPr>
            </a:lvl1pPr>
            <a:lvl2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tabLst>
                <a:tab pos="5544000" algn="r"/>
              </a:tabLst>
              <a:defRPr sz="2000">
                <a:latin typeface="+mn-lt"/>
              </a:defRPr>
            </a:lvl2pPr>
            <a:lvl3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tabLst>
                <a:tab pos="5544000" algn="r"/>
              </a:tabLst>
              <a:defRPr sz="2000">
                <a:latin typeface="+mn-lt"/>
              </a:defRPr>
            </a:lvl3pPr>
            <a:lvl4pPr marL="81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tabLst>
                <a:tab pos="5544000" algn="r"/>
              </a:tabLst>
              <a:defRPr sz="2000">
                <a:latin typeface="+mn-lt"/>
              </a:defRPr>
            </a:lvl4pPr>
            <a:lvl5pPr>
              <a:buFont typeface="Frutiger 45 Light" pitchFamily="34" charset="0"/>
              <a:buChar char="–"/>
              <a:defRPr sz="2000">
                <a:latin typeface="+mn-lt"/>
              </a:defRPr>
            </a:lvl5pPr>
          </a:lstStyle>
          <a:p>
            <a:pPr lvl="0"/>
            <a:r>
              <a:rPr lang="de-CH" dirty="0" smtClean="0"/>
              <a:t>Aufzählung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Inhaltsverzeichnis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foli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ostformsUnterschriftSignaturLinks"/>
          <p:cNvSpPr>
            <a:spLocks noGrp="1"/>
          </p:cNvSpPr>
          <p:nvPr>
            <p:ph type="body" sz="quarter" idx="39" hasCustomPrompt="1"/>
          </p:nvPr>
        </p:nvSpPr>
        <p:spPr>
          <a:xfrm>
            <a:off x="406800" y="3744000"/>
            <a:ext cx="5520000" cy="57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defRPr sz="1800" b="1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Funktion «Benutzerdaten»</a:t>
            </a:r>
          </a:p>
        </p:txBody>
      </p:sp>
      <p:sp>
        <p:nvSpPr>
          <p:cNvPr id="26" name="postformsAbsenderAdresse"/>
          <p:cNvSpPr>
            <a:spLocks noGrp="1"/>
          </p:cNvSpPr>
          <p:nvPr>
            <p:ph type="body" sz="quarter" idx="40" hasCustomPrompt="1"/>
          </p:nvPr>
        </p:nvSpPr>
        <p:spPr>
          <a:xfrm>
            <a:off x="406800" y="4500000"/>
            <a:ext cx="5520000" cy="12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Funktion «Benutzerdaten»</a:t>
            </a:r>
            <a:endParaRPr lang="de-CH" dirty="0"/>
          </a:p>
        </p:txBody>
      </p:sp>
      <p:sp>
        <p:nvSpPr>
          <p:cNvPr id="50" name="postformsDirektwahl"/>
          <p:cNvSpPr>
            <a:spLocks noGrp="1"/>
          </p:cNvSpPr>
          <p:nvPr>
            <p:ph type="body" sz="quarter" idx="44" hasCustomPrompt="1"/>
          </p:nvPr>
        </p:nvSpPr>
        <p:spPr>
          <a:xfrm>
            <a:off x="1656000" y="5904000"/>
            <a:ext cx="4248000" cy="21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Funktion «Benutzerdaten»</a:t>
            </a:r>
            <a:endParaRPr lang="de-CH" dirty="0"/>
          </a:p>
        </p:txBody>
      </p:sp>
      <p:sp>
        <p:nvSpPr>
          <p:cNvPr id="51" name="postformsFaxNr"/>
          <p:cNvSpPr>
            <a:spLocks noGrp="1"/>
          </p:cNvSpPr>
          <p:nvPr>
            <p:ph type="body" sz="quarter" idx="45" hasCustomPrompt="1"/>
          </p:nvPr>
        </p:nvSpPr>
        <p:spPr>
          <a:xfrm>
            <a:off x="1656000" y="6120000"/>
            <a:ext cx="4248000" cy="21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Funktion «Benutzerdaten»</a:t>
            </a:r>
            <a:endParaRPr lang="de-CH" dirty="0"/>
          </a:p>
        </p:txBody>
      </p:sp>
      <p:sp>
        <p:nvSpPr>
          <p:cNvPr id="52" name="postformsEmail"/>
          <p:cNvSpPr>
            <a:spLocks noGrp="1"/>
          </p:cNvSpPr>
          <p:nvPr>
            <p:ph type="body" sz="quarter" idx="46" hasCustomPrompt="1"/>
          </p:nvPr>
        </p:nvSpPr>
        <p:spPr>
          <a:xfrm>
            <a:off x="1656000" y="6336000"/>
            <a:ext cx="4248000" cy="21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Funktion «Benutzerdaten»</a:t>
            </a:r>
            <a:endParaRPr lang="de-CH" dirty="0"/>
          </a:p>
        </p:txBody>
      </p:sp>
      <p:sp>
        <p:nvSpPr>
          <p:cNvPr id="54" name="postformsUnterschriftSignaturRechts"/>
          <p:cNvSpPr>
            <a:spLocks noGrp="1"/>
          </p:cNvSpPr>
          <p:nvPr>
            <p:ph type="body" sz="quarter" idx="48" hasCustomPrompt="1"/>
          </p:nvPr>
        </p:nvSpPr>
        <p:spPr>
          <a:xfrm>
            <a:off x="6238800" y="3744000"/>
            <a:ext cx="5520000" cy="57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defRPr sz="1800" b="1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Daten manuell eingeben</a:t>
            </a:r>
            <a:endParaRPr lang="de-CH" dirty="0"/>
          </a:p>
        </p:txBody>
      </p:sp>
      <p:sp>
        <p:nvSpPr>
          <p:cNvPr id="55" name="postformsAbsenderAdresseRechts"/>
          <p:cNvSpPr>
            <a:spLocks noGrp="1"/>
          </p:cNvSpPr>
          <p:nvPr>
            <p:ph type="body" sz="quarter" idx="49" hasCustomPrompt="1"/>
          </p:nvPr>
        </p:nvSpPr>
        <p:spPr>
          <a:xfrm>
            <a:off x="6238800" y="4500244"/>
            <a:ext cx="5520000" cy="12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Daten manuell eingeben</a:t>
            </a:r>
            <a:endParaRPr lang="de-CH" dirty="0"/>
          </a:p>
        </p:txBody>
      </p:sp>
      <p:sp>
        <p:nvSpPr>
          <p:cNvPr id="59" name="postformsDirektwahlRechts"/>
          <p:cNvSpPr>
            <a:spLocks noGrp="1"/>
          </p:cNvSpPr>
          <p:nvPr>
            <p:ph type="body" sz="quarter" idx="53" hasCustomPrompt="1"/>
          </p:nvPr>
        </p:nvSpPr>
        <p:spPr>
          <a:xfrm>
            <a:off x="7509600" y="5904244"/>
            <a:ext cx="4248000" cy="21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Daten manuell eingeben</a:t>
            </a:r>
            <a:endParaRPr lang="de-CH" dirty="0"/>
          </a:p>
        </p:txBody>
      </p:sp>
      <p:sp>
        <p:nvSpPr>
          <p:cNvPr id="60" name="postformsFaxNrRechts"/>
          <p:cNvSpPr>
            <a:spLocks noGrp="1"/>
          </p:cNvSpPr>
          <p:nvPr>
            <p:ph type="body" sz="quarter" idx="54" hasCustomPrompt="1"/>
          </p:nvPr>
        </p:nvSpPr>
        <p:spPr>
          <a:xfrm>
            <a:off x="7509600" y="6120244"/>
            <a:ext cx="4248000" cy="21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Daten manuell eingeben</a:t>
            </a:r>
            <a:endParaRPr lang="de-CH" dirty="0"/>
          </a:p>
        </p:txBody>
      </p:sp>
      <p:sp>
        <p:nvSpPr>
          <p:cNvPr id="61" name="postformsEmailRechts"/>
          <p:cNvSpPr>
            <a:spLocks noGrp="1"/>
          </p:cNvSpPr>
          <p:nvPr>
            <p:ph type="body" sz="quarter" idx="55" hasCustomPrompt="1"/>
          </p:nvPr>
        </p:nvSpPr>
        <p:spPr>
          <a:xfrm>
            <a:off x="7509600" y="6336244"/>
            <a:ext cx="4248000" cy="21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400" b="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e-CH" dirty="0" smtClean="0"/>
              <a:t>Daten manuell eingeben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56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&gt;&gt;Ändern der Fusszeile: Im Reiter «Post-Menü» den Befehl «Kopf- und Fusszeile» wählen. Firma | Datum | </a:t>
            </a:r>
            <a:r>
              <a:rPr lang="de-CH" dirty="0" err="1" smtClean="0"/>
              <a:t>V1.00</a:t>
            </a:r>
            <a:r>
              <a:rPr lang="de-CH" dirty="0" smtClean="0"/>
              <a:t> | vertraulich/intern/öffentlich | Thema der Präsentation | Verfasser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7"/>
            <p:custDataLst>
              <p:tags r:id="rId2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 smtClean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Ihr Beratungsteam (weitere Vorlagen im Reiter «Post-Menü»)</a:t>
            </a:r>
            <a:endParaRPr lang="de-CH" dirty="0"/>
          </a:p>
        </p:txBody>
      </p:sp>
      <p:sp>
        <p:nvSpPr>
          <p:cNvPr id="17" name="Textfeld 16"/>
          <p:cNvSpPr txBox="1"/>
          <p:nvPr userDrawn="1"/>
        </p:nvSpPr>
        <p:spPr bwMode="auto">
          <a:xfrm>
            <a:off x="406800" y="5904000"/>
            <a:ext cx="1104000" cy="21600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indent="0" defTabSz="226800" eaLnBrk="0" fontAlgn="base" hangingPunct="0">
              <a:lnSpc>
                <a:spcPct val="100000"/>
              </a:lnSpc>
              <a:spcBef>
                <a:spcPct val="0"/>
              </a:spcBef>
            </a:pPr>
            <a:r>
              <a:rPr lang="de-CH" sz="1400" kern="0" dirty="0" smtClean="0">
                <a:solidFill>
                  <a:srgbClr val="000000"/>
                </a:solidFill>
                <a:latin typeface="Frutiger 45 Light" pitchFamily="34" charset="0"/>
              </a:rPr>
              <a:t>Telefon</a:t>
            </a:r>
          </a:p>
        </p:txBody>
      </p:sp>
      <p:sp>
        <p:nvSpPr>
          <p:cNvPr id="18" name="Textfeld 17"/>
          <p:cNvSpPr txBox="1"/>
          <p:nvPr userDrawn="1"/>
        </p:nvSpPr>
        <p:spPr bwMode="auto">
          <a:xfrm>
            <a:off x="406800" y="6120000"/>
            <a:ext cx="1104000" cy="21600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indent="0" defTabSz="226800" eaLnBrk="0" fontAlgn="base" hangingPunct="0">
              <a:lnSpc>
                <a:spcPct val="100000"/>
              </a:lnSpc>
              <a:spcBef>
                <a:spcPct val="0"/>
              </a:spcBef>
            </a:pPr>
            <a:r>
              <a:rPr lang="de-CH" sz="1400" kern="0" dirty="0" smtClean="0">
                <a:solidFill>
                  <a:srgbClr val="000000"/>
                </a:solidFill>
                <a:latin typeface="Frutiger 45 Light" pitchFamily="34" charset="0"/>
              </a:rPr>
              <a:t>Fax</a:t>
            </a:r>
          </a:p>
        </p:txBody>
      </p:sp>
      <p:sp>
        <p:nvSpPr>
          <p:cNvPr id="20" name="Textfeld 19"/>
          <p:cNvSpPr txBox="1"/>
          <p:nvPr userDrawn="1"/>
        </p:nvSpPr>
        <p:spPr bwMode="auto">
          <a:xfrm>
            <a:off x="406800" y="6336000"/>
            <a:ext cx="1104000" cy="21600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indent="0" defTabSz="226800" eaLnBrk="0" fontAlgn="base" hangingPunct="0">
              <a:lnSpc>
                <a:spcPct val="100000"/>
              </a:lnSpc>
              <a:spcBef>
                <a:spcPct val="0"/>
              </a:spcBef>
            </a:pPr>
            <a:r>
              <a:rPr lang="de-CH" sz="1400" kern="0" dirty="0" smtClean="0">
                <a:solidFill>
                  <a:srgbClr val="000000"/>
                </a:solidFill>
                <a:latin typeface="Frutiger 45 Light" pitchFamily="34" charset="0"/>
              </a:rPr>
              <a:t>E-Mail</a:t>
            </a:r>
          </a:p>
        </p:txBody>
      </p:sp>
      <p:sp>
        <p:nvSpPr>
          <p:cNvPr id="21" name="Textfeld 20"/>
          <p:cNvSpPr txBox="1"/>
          <p:nvPr userDrawn="1"/>
        </p:nvSpPr>
        <p:spPr bwMode="auto">
          <a:xfrm>
            <a:off x="6238800" y="5904000"/>
            <a:ext cx="1104000" cy="21600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indent="0" defTabSz="226800" eaLnBrk="0" fontAlgn="base" hangingPunct="0">
              <a:lnSpc>
                <a:spcPct val="100000"/>
              </a:lnSpc>
              <a:spcBef>
                <a:spcPct val="0"/>
              </a:spcBef>
            </a:pPr>
            <a:r>
              <a:rPr lang="de-CH" sz="1400" kern="0" dirty="0" smtClean="0">
                <a:solidFill>
                  <a:srgbClr val="000000"/>
                </a:solidFill>
                <a:latin typeface="Frutiger 45 Light" pitchFamily="34" charset="0"/>
              </a:rPr>
              <a:t>Telefon</a:t>
            </a:r>
          </a:p>
        </p:txBody>
      </p:sp>
      <p:sp>
        <p:nvSpPr>
          <p:cNvPr id="22" name="Textfeld 21"/>
          <p:cNvSpPr txBox="1"/>
          <p:nvPr userDrawn="1"/>
        </p:nvSpPr>
        <p:spPr bwMode="auto">
          <a:xfrm>
            <a:off x="6238800" y="6120000"/>
            <a:ext cx="1104000" cy="21600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indent="0" defTabSz="226800" eaLnBrk="0" fontAlgn="base" hangingPunct="0">
              <a:lnSpc>
                <a:spcPct val="100000"/>
              </a:lnSpc>
              <a:spcBef>
                <a:spcPct val="0"/>
              </a:spcBef>
            </a:pPr>
            <a:r>
              <a:rPr lang="de-CH" sz="1400" kern="0" dirty="0" smtClean="0">
                <a:solidFill>
                  <a:srgbClr val="000000"/>
                </a:solidFill>
                <a:latin typeface="Frutiger 45 Light" pitchFamily="34" charset="0"/>
              </a:rPr>
              <a:t>Fax</a:t>
            </a:r>
          </a:p>
        </p:txBody>
      </p:sp>
      <p:sp>
        <p:nvSpPr>
          <p:cNvPr id="23" name="Textfeld 22"/>
          <p:cNvSpPr txBox="1"/>
          <p:nvPr userDrawn="1"/>
        </p:nvSpPr>
        <p:spPr bwMode="auto">
          <a:xfrm>
            <a:off x="6238800" y="6336000"/>
            <a:ext cx="1104000" cy="21600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indent="0" defTabSz="226800" eaLnBrk="0" fontAlgn="base" hangingPunct="0">
              <a:lnSpc>
                <a:spcPct val="100000"/>
              </a:lnSpc>
              <a:spcBef>
                <a:spcPct val="0"/>
              </a:spcBef>
            </a:pPr>
            <a:r>
              <a:rPr lang="de-CH" sz="1400" kern="0" dirty="0" smtClean="0">
                <a:solidFill>
                  <a:srgbClr val="000000"/>
                </a:solidFill>
                <a:latin typeface="Frutiger 45 Light" pitchFamily="34" charset="0"/>
              </a:rPr>
              <a:t>E-Mail</a:t>
            </a:r>
          </a:p>
        </p:txBody>
      </p:sp>
      <p:sp>
        <p:nvSpPr>
          <p:cNvPr id="3" name="postformsKontaktPersonBild"/>
          <p:cNvSpPr>
            <a:spLocks noGrp="1"/>
          </p:cNvSpPr>
          <p:nvPr>
            <p:ph type="pic" sz="quarter" idx="58"/>
          </p:nvPr>
        </p:nvSpPr>
        <p:spPr>
          <a:xfrm>
            <a:off x="406800" y="1627187"/>
            <a:ext cx="1980000" cy="19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defRPr/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27" name="postformsKontaktPersonBildRechts"/>
          <p:cNvSpPr>
            <a:spLocks noGrp="1"/>
          </p:cNvSpPr>
          <p:nvPr>
            <p:ph type="pic" sz="quarter" idx="59"/>
          </p:nvPr>
        </p:nvSpPr>
        <p:spPr>
          <a:xfrm>
            <a:off x="6238800" y="1627200"/>
            <a:ext cx="1980000" cy="19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defRPr/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77300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white">
          <a:xfrm>
            <a:off x="0" y="0"/>
            <a:ext cx="12189600" cy="6858000"/>
          </a:xfrm>
          <a:prstGeom prst="rect">
            <a:avLst/>
          </a:prstGeom>
          <a:solidFill>
            <a:srgbClr val="0076A8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t" anchorCtr="0">
            <a:prstTxWarp prst="textNoShape">
              <a:avLst/>
            </a:prstTxWarp>
          </a:bodyPr>
          <a:lstStyle/>
          <a:p>
            <a:pPr algn="r" eaLnBrk="0" hangingPunct="0"/>
            <a:endParaRPr lang="de-CH" sz="1800" b="0" dirty="0">
              <a:latin typeface="+mj-lt"/>
            </a:endParaRPr>
          </a:p>
        </p:txBody>
      </p:sp>
      <p:sp>
        <p:nvSpPr>
          <p:cNvPr id="8" name="Textfeld 7"/>
          <p:cNvSpPr txBox="1"/>
          <p:nvPr userDrawn="1"/>
        </p:nvSpPr>
        <p:spPr bwMode="auto">
          <a:xfrm>
            <a:off x="407987" y="5184000"/>
            <a:ext cx="7488237" cy="35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Wenn Sie diesen Text lesen können, müssen Sie die Folie im Post-Menü mit der Funktion «Folie einfügen» erneut einfügen. Sonst kann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die </a:t>
            </a: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Fläche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nicht eingefärbt werden!</a:t>
            </a:r>
            <a:endParaRPr lang="de-CH" sz="1200" b="1" kern="0" dirty="0">
              <a:solidFill>
                <a:srgbClr val="FF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294800" y="1439977"/>
            <a:ext cx="7894800" cy="2991588"/>
          </a:xfrm>
        </p:spPr>
        <p:txBody>
          <a:bodyPr lIns="0" rIns="406800">
            <a:spAutoFit/>
          </a:bodyPr>
          <a:lstStyle>
            <a:lvl1pPr algn="r">
              <a:lnSpc>
                <a:spcPct val="9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Schlussfolie </a:t>
            </a:r>
            <a:br>
              <a:rPr lang="de-CH" dirty="0" smtClean="0"/>
            </a:br>
            <a:r>
              <a:rPr lang="de-CH" dirty="0" smtClean="0"/>
              <a:t>mit Farbfläche </a:t>
            </a:r>
            <a:br>
              <a:rPr lang="de-CH" dirty="0" smtClean="0"/>
            </a:br>
            <a:r>
              <a:rPr lang="de-CH" dirty="0" smtClean="0"/>
              <a:t>(Logo ändern im Reiter «Post-Menü»)</a:t>
            </a:r>
          </a:p>
        </p:txBody>
      </p:sp>
    </p:spTree>
    <p:extLst>
      <p:ext uri="{BB962C8B-B14F-4D97-AF65-F5344CB8AC3E}">
        <p14:creationId xmlns:p14="http://schemas.microsoft.com/office/powerpoint/2010/main" val="59088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il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5" y="1522"/>
            <a:ext cx="12189600" cy="6858173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5950800" y="1439977"/>
            <a:ext cx="6238800" cy="3739485"/>
          </a:xfrm>
        </p:spPr>
        <p:txBody>
          <a:bodyPr lIns="0" rIns="406800">
            <a:spAutoFit/>
          </a:bodyPr>
          <a:lstStyle>
            <a:lvl1pPr algn="r">
              <a:lnSpc>
                <a:spcPct val="90000"/>
              </a:lnSpc>
              <a:defRPr sz="5400"/>
            </a:lvl1pPr>
          </a:lstStyle>
          <a:p>
            <a:r>
              <a:rPr lang="de-CH" dirty="0" smtClean="0"/>
              <a:t>Schlussfolie</a:t>
            </a:r>
            <a:br>
              <a:rPr lang="de-CH" dirty="0" smtClean="0"/>
            </a:br>
            <a:r>
              <a:rPr lang="de-CH" dirty="0" smtClean="0"/>
              <a:t> mit Bild (Logo ändern im Reiter «Post-Menü»)</a:t>
            </a: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06800" y="5112000"/>
            <a:ext cx="3780784" cy="1449348"/>
            <a:chOff x="3600000" y="359999"/>
            <a:chExt cx="3780784" cy="1449348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5544000" y="863999"/>
              <a:ext cx="1836784" cy="945348"/>
              <a:chOff x="3600000" y="360000"/>
              <a:chExt cx="1836784" cy="945348"/>
            </a:xfrm>
          </p:grpSpPr>
          <p:sp>
            <p:nvSpPr>
              <p:cNvPr id="27" name="Rechteck 26"/>
              <p:cNvSpPr/>
              <p:nvPr userDrawn="1"/>
            </p:nvSpPr>
            <p:spPr bwMode="auto">
              <a:xfrm>
                <a:off x="3600000" y="360000"/>
                <a:ext cx="1836000" cy="936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Bilder einfügen: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«Post-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Menü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 &gt; 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Bild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»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Weitere Bilder unter www.brandingnet.ch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</p:txBody>
          </p:sp>
          <p:sp>
            <p:nvSpPr>
              <p:cNvPr id="28" name="Rechteck 27"/>
              <p:cNvSpPr/>
              <p:nvPr/>
            </p:nvSpPr>
            <p:spPr bwMode="auto">
              <a:xfrm>
                <a:off x="3600784" y="369348"/>
                <a:ext cx="1836000" cy="936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  <p:grpSp>
          <p:nvGrpSpPr>
            <p:cNvPr id="24" name="Gruppieren 23"/>
            <p:cNvGrpSpPr/>
            <p:nvPr/>
          </p:nvGrpSpPr>
          <p:grpSpPr>
            <a:xfrm>
              <a:off x="3600000" y="359999"/>
              <a:ext cx="1764000" cy="1440001"/>
              <a:chOff x="5616000" y="359999"/>
              <a:chExt cx="1764000" cy="1440001"/>
            </a:xfrm>
          </p:grpSpPr>
          <p:sp>
            <p:nvSpPr>
              <p:cNvPr id="25" name="Rechteck 24"/>
              <p:cNvSpPr/>
              <p:nvPr/>
            </p:nvSpPr>
            <p:spPr bwMode="auto">
              <a:xfrm>
                <a:off x="5616000" y="359999"/>
                <a:ext cx="1764000" cy="1440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Technische Angaben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Bildgrösse: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Vollflächig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33,87 cm x H 19,05 cm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entsprechen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2000 Pixel x H </a:t>
                </a: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1125 Pixel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>
                    <a:solidFill>
                      <a:srgbClr val="000000"/>
                    </a:solidFill>
                    <a:latin typeface="Frutiger 45 Light" pitchFamily="34" charset="0"/>
                  </a:rPr>
                  <a:t>Auflösung</a:t>
                </a: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 150 dpi</a:t>
                </a:r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616000" y="360000"/>
                <a:ext cx="1764000" cy="1440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611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il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5" y="1522"/>
            <a:ext cx="12189600" cy="6858173"/>
          </a:xfrm>
          <a:prstGeom prst="rect">
            <a:avLst/>
          </a:prstGeom>
        </p:spPr>
      </p:pic>
      <p:grpSp>
        <p:nvGrpSpPr>
          <p:cNvPr id="13" name="Gruppieren 12"/>
          <p:cNvGrpSpPr/>
          <p:nvPr userDrawn="1"/>
        </p:nvGrpSpPr>
        <p:grpSpPr>
          <a:xfrm>
            <a:off x="406800" y="5112000"/>
            <a:ext cx="3780784" cy="1449348"/>
            <a:chOff x="3600000" y="359999"/>
            <a:chExt cx="3780784" cy="1449348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5544000" y="863999"/>
              <a:ext cx="1836784" cy="945348"/>
              <a:chOff x="3600000" y="360000"/>
              <a:chExt cx="1836784" cy="945348"/>
            </a:xfrm>
          </p:grpSpPr>
          <p:sp>
            <p:nvSpPr>
              <p:cNvPr id="20" name="Rechteck 19"/>
              <p:cNvSpPr/>
              <p:nvPr userDrawn="1"/>
            </p:nvSpPr>
            <p:spPr bwMode="auto">
              <a:xfrm>
                <a:off x="3600000" y="360000"/>
                <a:ext cx="1836000" cy="936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Bilder einfügen: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«Post-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Menü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 &gt; 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Bild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»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Weitere Bilder unter www.brandingnet.ch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 bwMode="auto">
              <a:xfrm>
                <a:off x="3600784" y="369348"/>
                <a:ext cx="1836000" cy="936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3600000" y="359999"/>
              <a:ext cx="1764000" cy="1440001"/>
              <a:chOff x="5616000" y="359999"/>
              <a:chExt cx="1764000" cy="1440001"/>
            </a:xfrm>
          </p:grpSpPr>
          <p:sp>
            <p:nvSpPr>
              <p:cNvPr id="17" name="Rechteck 16"/>
              <p:cNvSpPr/>
              <p:nvPr/>
            </p:nvSpPr>
            <p:spPr bwMode="auto">
              <a:xfrm>
                <a:off x="5616000" y="359999"/>
                <a:ext cx="1764000" cy="1440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Technische Angaben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Bildgrösse: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Vollflächig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33,87 cm x H 19,05 cm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entsprechen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2000 Pixel x H </a:t>
                </a: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1125 Pixel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>
                    <a:solidFill>
                      <a:srgbClr val="000000"/>
                    </a:solidFill>
                    <a:latin typeface="Frutiger 45 Light" pitchFamily="34" charset="0"/>
                  </a:rPr>
                  <a:t>Auflösung</a:t>
                </a: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 150 dpi</a:t>
                </a:r>
              </a:p>
            </p:txBody>
          </p:sp>
          <p:sp>
            <p:nvSpPr>
              <p:cNvPr id="19" name="Rechteck 18"/>
              <p:cNvSpPr/>
              <p:nvPr/>
            </p:nvSpPr>
            <p:spPr bwMode="auto">
              <a:xfrm>
                <a:off x="5616000" y="360000"/>
                <a:ext cx="1764000" cy="1440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</p:grpSp>
      <p:sp>
        <p:nvSpPr>
          <p:cNvPr id="22" name="Titel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439977"/>
            <a:ext cx="6238800" cy="3739485"/>
          </a:xfrm>
        </p:spPr>
        <p:txBody>
          <a:bodyPr lIns="406800">
            <a:spAutoFit/>
          </a:bodyPr>
          <a:lstStyle>
            <a:lvl1pPr>
              <a:lnSpc>
                <a:spcPct val="90000"/>
              </a:lnSpc>
              <a:defRPr sz="5400">
                <a:solidFill>
                  <a:srgbClr val="000000"/>
                </a:solidFill>
              </a:defRPr>
            </a:lvl1pPr>
          </a:lstStyle>
          <a:p>
            <a:r>
              <a:rPr lang="de-CH" dirty="0" smtClean="0"/>
              <a:t>Titelfolie Mit Bild (Logo ändern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white">
          <a:xfrm>
            <a:off x="0" y="0"/>
            <a:ext cx="12189600" cy="6858000"/>
          </a:xfrm>
          <a:prstGeom prst="rect">
            <a:avLst/>
          </a:prstGeom>
          <a:solidFill>
            <a:srgbClr val="00968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t" anchorCtr="0">
            <a:prstTxWarp prst="textNoShape">
              <a:avLst/>
            </a:prstTxWarp>
          </a:bodyPr>
          <a:lstStyle/>
          <a:p>
            <a:pPr algn="r" eaLnBrk="0" hangingPunct="0"/>
            <a:endParaRPr lang="de-CH" sz="1800" b="0" dirty="0">
              <a:latin typeface="+mj-lt"/>
            </a:endParaRPr>
          </a:p>
        </p:txBody>
      </p:sp>
      <p:sp>
        <p:nvSpPr>
          <p:cNvPr id="6" name="Titel 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647990"/>
            <a:ext cx="12189600" cy="2243691"/>
          </a:xfrm>
        </p:spPr>
        <p:txBody>
          <a:bodyPr lIns="406800" rIns="0">
            <a:spAutoFit/>
          </a:bodyPr>
          <a:lstStyle>
            <a:lvl1pPr>
              <a:lnSpc>
                <a:spcPct val="9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Kapiteltrenner mit Farbfläche (weitere Vorlagen im Reiter «Post-Menü»)</a:t>
            </a:r>
            <a:endParaRPr lang="de-CH" dirty="0"/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407987" y="5184000"/>
            <a:ext cx="7488237" cy="35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Wenn Sie diesen Text lesen können, müssen Sie die Folie im Post-Menü mit der Funktion «Folie einfügen» erneut einfügen. Sonst kann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die </a:t>
            </a: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Fläche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nicht eingefärbt werden!</a:t>
            </a:r>
            <a:endParaRPr lang="de-CH" sz="1200" b="1" kern="0" dirty="0">
              <a:solidFill>
                <a:srgbClr val="FF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il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5" y="1522"/>
            <a:ext cx="12186588" cy="6856478"/>
          </a:xfrm>
          <a:prstGeom prst="rect">
            <a:avLst/>
          </a:prstGeom>
        </p:spPr>
      </p:pic>
      <p:grpSp>
        <p:nvGrpSpPr>
          <p:cNvPr id="20" name="Gruppieren 19"/>
          <p:cNvGrpSpPr/>
          <p:nvPr userDrawn="1"/>
        </p:nvGrpSpPr>
        <p:grpSpPr>
          <a:xfrm>
            <a:off x="406800" y="5112000"/>
            <a:ext cx="3780784" cy="1449348"/>
            <a:chOff x="3600000" y="359999"/>
            <a:chExt cx="3780784" cy="1449348"/>
          </a:xfrm>
        </p:grpSpPr>
        <p:grpSp>
          <p:nvGrpSpPr>
            <p:cNvPr id="21" name="Gruppieren 20"/>
            <p:cNvGrpSpPr/>
            <p:nvPr/>
          </p:nvGrpSpPr>
          <p:grpSpPr>
            <a:xfrm>
              <a:off x="5544000" y="863999"/>
              <a:ext cx="1836784" cy="945348"/>
              <a:chOff x="3600000" y="360000"/>
              <a:chExt cx="1836784" cy="945348"/>
            </a:xfrm>
          </p:grpSpPr>
          <p:sp>
            <p:nvSpPr>
              <p:cNvPr id="25" name="Rechteck 24"/>
              <p:cNvSpPr/>
              <p:nvPr userDrawn="1"/>
            </p:nvSpPr>
            <p:spPr bwMode="auto">
              <a:xfrm>
                <a:off x="3600000" y="360000"/>
                <a:ext cx="1836000" cy="936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Bilder einfügen: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«Post-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Menü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 &gt; 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Bild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»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Weitere Bilder unter www.brandingnet.ch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3600784" y="369348"/>
                <a:ext cx="1836000" cy="936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>
              <a:off x="3600000" y="359999"/>
              <a:ext cx="1764000" cy="1440001"/>
              <a:chOff x="5616000" y="359999"/>
              <a:chExt cx="1764000" cy="1440001"/>
            </a:xfrm>
          </p:grpSpPr>
          <p:sp>
            <p:nvSpPr>
              <p:cNvPr id="23" name="Rechteck 22"/>
              <p:cNvSpPr/>
              <p:nvPr/>
            </p:nvSpPr>
            <p:spPr bwMode="auto">
              <a:xfrm>
                <a:off x="5616000" y="359999"/>
                <a:ext cx="1764000" cy="1440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Technische Angaben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Bildgrösse: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Vollflächig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33,87 cm x H 19,05 cm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entsprechen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2000 Pixel x H </a:t>
                </a: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1125 Pixel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>
                    <a:solidFill>
                      <a:srgbClr val="000000"/>
                    </a:solidFill>
                    <a:latin typeface="Frutiger 45 Light" pitchFamily="34" charset="0"/>
                  </a:rPr>
                  <a:t>Auflösung</a:t>
                </a: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 150 dpi</a:t>
                </a:r>
              </a:p>
            </p:txBody>
          </p:sp>
          <p:sp>
            <p:nvSpPr>
              <p:cNvPr id="24" name="Rechteck 23"/>
              <p:cNvSpPr/>
              <p:nvPr/>
            </p:nvSpPr>
            <p:spPr bwMode="auto">
              <a:xfrm>
                <a:off x="5616000" y="360000"/>
                <a:ext cx="1764000" cy="1440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</p:grpSp>
      <p:sp>
        <p:nvSpPr>
          <p:cNvPr id="12" name="Titel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647990"/>
            <a:ext cx="7138800" cy="3739485"/>
          </a:xfrm>
        </p:spPr>
        <p:txBody>
          <a:bodyPr lIns="406800">
            <a:spAutoFit/>
          </a:bodyPr>
          <a:lstStyle>
            <a:lvl1pPr>
              <a:lnSpc>
                <a:spcPct val="90000"/>
              </a:lnSpc>
              <a:defRPr sz="5400">
                <a:solidFill>
                  <a:srgbClr val="000000"/>
                </a:solidFill>
              </a:defRPr>
            </a:lvl1pPr>
          </a:lstStyle>
          <a:p>
            <a:r>
              <a:rPr lang="de-CH" dirty="0" smtClean="0"/>
              <a:t>Kapiteltrenner mit Bild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folie mi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il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5" y="1522"/>
            <a:ext cx="12186588" cy="6856478"/>
          </a:xfrm>
          <a:prstGeom prst="rect">
            <a:avLst/>
          </a:prstGeom>
        </p:spPr>
      </p:pic>
      <p:sp>
        <p:nvSpPr>
          <p:cNvPr id="2" name="Text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54800" y="432000"/>
            <a:ext cx="5796000" cy="3206208"/>
          </a:xfrm>
        </p:spPr>
        <p:txBody>
          <a:bodyPr lIns="252000" tIns="216000" rIns="216000" bIns="216000">
            <a:spAutoFit/>
          </a:bodyPr>
          <a:lstStyle>
            <a:lvl1pPr>
              <a:defRPr lang="de-CH" sz="3600" b="1" cap="none">
                <a:ea typeface="+mn-ea"/>
                <a:cs typeface="+mn-cs"/>
              </a:defRPr>
            </a:lvl1pPr>
          </a:lstStyle>
          <a:p>
            <a:pPr marL="0" lvl="0" indent="0">
              <a:spcAft>
                <a:spcPts val="0"/>
              </a:spcAft>
              <a:buFont typeface="Frutiger 45 Light" charset="0"/>
            </a:pPr>
            <a:r>
              <a:rPr lang="de-CH" dirty="0" smtClean="0"/>
              <a:t>Mood-Folie mit Bild, Text in Frutiger Bold oder Light (weitere Vorlagen im Reiter «Post-Menü»)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406800" y="5112000"/>
            <a:ext cx="3780784" cy="1449348"/>
            <a:chOff x="3600000" y="359999"/>
            <a:chExt cx="3780784" cy="1449348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5544000" y="863999"/>
              <a:ext cx="1836784" cy="945348"/>
              <a:chOff x="3600000" y="360000"/>
              <a:chExt cx="1836784" cy="945348"/>
            </a:xfrm>
          </p:grpSpPr>
          <p:sp>
            <p:nvSpPr>
              <p:cNvPr id="23" name="Rechteck 22"/>
              <p:cNvSpPr/>
              <p:nvPr userDrawn="1"/>
            </p:nvSpPr>
            <p:spPr bwMode="auto">
              <a:xfrm>
                <a:off x="3600000" y="360000"/>
                <a:ext cx="1836000" cy="936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Bilder einfügen: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lvl="0" indent="-226800" defTabSz="226800" eaLnBrk="0" fontAlgn="base" hangingPunct="0">
                  <a:spcBef>
                    <a:spcPct val="0"/>
                  </a:spcBef>
                </a:pP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«Post-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Menü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 &gt; </a:t>
                </a:r>
                <a:r>
                  <a:rPr lang="it-IT" sz="1100" b="1" kern="0" dirty="0" err="1" smtClean="0">
                    <a:solidFill>
                      <a:srgbClr val="000000"/>
                    </a:solidFill>
                    <a:latin typeface="Frutiger 45 Light" pitchFamily="34" charset="0"/>
                  </a:rPr>
                  <a:t>Bild</a:t>
                </a:r>
                <a:r>
                  <a:rPr lang="it-IT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»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Weitere Bilder unter www.brandingnet.ch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</p:txBody>
          </p:sp>
          <p:sp>
            <p:nvSpPr>
              <p:cNvPr id="24" name="Rechteck 23"/>
              <p:cNvSpPr/>
              <p:nvPr/>
            </p:nvSpPr>
            <p:spPr bwMode="auto">
              <a:xfrm>
                <a:off x="3600784" y="369348"/>
                <a:ext cx="1836000" cy="936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  <p:grpSp>
          <p:nvGrpSpPr>
            <p:cNvPr id="20" name="Gruppieren 19"/>
            <p:cNvGrpSpPr/>
            <p:nvPr/>
          </p:nvGrpSpPr>
          <p:grpSpPr>
            <a:xfrm>
              <a:off x="3600000" y="359999"/>
              <a:ext cx="1764000" cy="1440001"/>
              <a:chOff x="5616000" y="359999"/>
              <a:chExt cx="1764000" cy="1440001"/>
            </a:xfrm>
          </p:grpSpPr>
          <p:sp>
            <p:nvSpPr>
              <p:cNvPr id="21" name="Rechteck 20"/>
              <p:cNvSpPr/>
              <p:nvPr/>
            </p:nvSpPr>
            <p:spPr bwMode="auto">
              <a:xfrm>
                <a:off x="5616000" y="359999"/>
                <a:ext cx="1764000" cy="1440000"/>
              </a:xfrm>
              <a:prstGeom prst="rect">
                <a:avLst/>
              </a:prstGeom>
              <a:solidFill>
                <a:srgbClr val="E3DFD7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square" lIns="90000" tIns="90000" rIns="0" bIns="0" rtlCol="0" anchor="t" anchorCtr="0">
                <a:prstTxWarp prst="textNoShape">
                  <a:avLst/>
                </a:prstTxWarp>
                <a:noAutofit/>
              </a:bodyPr>
              <a:lstStyle/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Technische Angaben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endParaRPr lang="de-CH" sz="6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Bildgrösse: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Vollflächig</a:t>
                </a:r>
                <a:endParaRPr lang="de-CH" sz="1100" b="1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33,87 cm x H 19,05 cm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entsprechen</a:t>
                </a: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B 2000 Pixel x H </a:t>
                </a:r>
                <a:r>
                  <a:rPr lang="de-CH" sz="1100" kern="0" dirty="0" smtClean="0">
                    <a:solidFill>
                      <a:srgbClr val="000000"/>
                    </a:solidFill>
                    <a:latin typeface="Frutiger 45 Light" pitchFamily="34" charset="0"/>
                  </a:rPr>
                  <a:t>1125 Pixel</a:t>
                </a:r>
                <a:endParaRPr lang="de-CH" sz="1100" kern="0" dirty="0">
                  <a:solidFill>
                    <a:srgbClr val="000000"/>
                  </a:solidFill>
                  <a:latin typeface="Frutiger 45 Light" pitchFamily="34" charset="0"/>
                </a:endParaRPr>
              </a:p>
              <a:p>
                <a:pPr indent="-226800" defTabSz="226800" eaLnBrk="0" fontAlgn="base" hangingPunct="0">
                  <a:spcBef>
                    <a:spcPct val="0"/>
                  </a:spcBef>
                </a:pPr>
                <a:r>
                  <a:rPr lang="de-CH" sz="1100" b="1" kern="0" dirty="0">
                    <a:solidFill>
                      <a:srgbClr val="000000"/>
                    </a:solidFill>
                    <a:latin typeface="Frutiger 45 Light" pitchFamily="34" charset="0"/>
                  </a:rPr>
                  <a:t>Auflösung</a:t>
                </a:r>
                <a:r>
                  <a:rPr lang="de-CH" sz="1100" kern="0" dirty="0">
                    <a:solidFill>
                      <a:srgbClr val="000000"/>
                    </a:solidFill>
                    <a:latin typeface="Frutiger 45 Light" pitchFamily="34" charset="0"/>
                  </a:rPr>
                  <a:t> 150 dpi</a:t>
                </a:r>
              </a:p>
            </p:txBody>
          </p:sp>
          <p:sp>
            <p:nvSpPr>
              <p:cNvPr id="22" name="Rechteck 21"/>
              <p:cNvSpPr/>
              <p:nvPr/>
            </p:nvSpPr>
            <p:spPr bwMode="auto">
              <a:xfrm>
                <a:off x="5616000" y="360000"/>
                <a:ext cx="1764000" cy="1440000"/>
              </a:xfrm>
              <a:prstGeom prst="rect">
                <a:avLst/>
              </a:prstGeom>
              <a:solidFill>
                <a:srgbClr val="99B6C8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91440" tIns="90000" rIns="91440" bIns="9000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de-CH" b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645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white">
          <a:xfrm>
            <a:off x="0" y="0"/>
            <a:ext cx="12189600" cy="6858000"/>
          </a:xfrm>
          <a:prstGeom prst="rect">
            <a:avLst/>
          </a:prstGeom>
          <a:solidFill>
            <a:srgbClr val="0076A8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t" anchorCtr="0">
            <a:prstTxWarp prst="textNoShape">
              <a:avLst/>
            </a:prstTxWarp>
          </a:bodyPr>
          <a:lstStyle/>
          <a:p>
            <a:pPr algn="r" eaLnBrk="0" hangingPunct="0"/>
            <a:endParaRPr lang="de-CH" sz="1800" b="0" dirty="0">
              <a:latin typeface="+mj-lt"/>
            </a:endParaRP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407987" y="5184000"/>
            <a:ext cx="7488237" cy="35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Wenn Sie diesen Text lesen können, müssen Sie die Folie im Post-Menü mit der Funktion «Folie einfügen» erneut einfügen. Sonst kann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die </a:t>
            </a:r>
            <a:r>
              <a:rPr lang="de-CH" sz="1200" b="1" kern="0" dirty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Fläche </a:t>
            </a:r>
            <a:r>
              <a:rPr lang="de-CH" sz="1200" b="1" kern="0" dirty="0" smtClean="0">
                <a:solidFill>
                  <a:srgbClr val="FF0000"/>
                </a:solidFill>
                <a:latin typeface="Frutiger 45 Light" pitchFamily="34" charset="0"/>
                <a:ea typeface="+mn-ea"/>
                <a:cs typeface="+mn-cs"/>
              </a:rPr>
              <a:t>nicht eingefärbt werden!</a:t>
            </a:r>
            <a:endParaRPr lang="de-CH" sz="1200" b="1" kern="0" dirty="0">
              <a:solidFill>
                <a:srgbClr val="FF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7" name="Titel 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648000"/>
            <a:ext cx="12189600" cy="2742289"/>
          </a:xfrm>
        </p:spPr>
        <p:txBody>
          <a:bodyPr lIns="406800" rIns="406800">
            <a:spAutoFit/>
          </a:bodyPr>
          <a:lstStyle>
            <a:lvl1pPr>
              <a:lnSpc>
                <a:spcPct val="90000"/>
              </a:lnSpc>
              <a:defRPr sz="66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«Mood-Folie mit Text auf Farbfläche (weitere Vorlagen im Reiter «Post-Menü»)</a:t>
            </a:r>
            <a:endParaRPr lang="de-CH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403200" y="4795200"/>
            <a:ext cx="55440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defRPr sz="1200" b="1" baseline="0">
                <a:solidFill>
                  <a:srgbClr val="FFFFFF"/>
                </a:solidFill>
                <a:latin typeface="+mn-lt"/>
              </a:defRPr>
            </a:lvl1pPr>
            <a:lvl2pPr marL="1587" indent="0">
              <a:lnSpc>
                <a:spcPct val="100000"/>
              </a:lnSpc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+mn-lt"/>
              </a:defRPr>
            </a:lvl2pPr>
          </a:lstStyle>
          <a:p>
            <a:pPr lvl="0"/>
            <a:r>
              <a:rPr lang="de-CH" dirty="0" smtClean="0"/>
              <a:t>Zusatzinfo in Frutiger bold, 12 Punkt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2731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-spaltig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0"/>
          <p:cNvSpPr>
            <a:spLocks noGrp="1"/>
          </p:cNvSpPr>
          <p:nvPr>
            <p:ph sz="quarter" idx="14" hasCustomPrompt="1"/>
            <p:custDataLst>
              <p:tags r:id="rId1"/>
            </p:custDataLst>
          </p:nvPr>
        </p:nvSpPr>
        <p:spPr bwMode="auto">
          <a:xfrm>
            <a:off x="406800" y="1628775"/>
            <a:ext cx="11376000" cy="4932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270000">
              <a:lnSpc>
                <a:spcPct val="100000"/>
              </a:lnSpc>
              <a:spcAft>
                <a:spcPts val="1000"/>
              </a:spcAft>
              <a:defRPr sz="2000" b="0">
                <a:solidFill>
                  <a:srgbClr val="000000"/>
                </a:solidFill>
                <a:latin typeface="+mn-lt"/>
              </a:defRPr>
            </a:lvl1pPr>
            <a:lvl2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2pPr>
            <a:lvl3pPr marL="540000" indent="-270000" defTabSz="270000">
              <a:lnSpc>
                <a:spcPct val="100000"/>
              </a:lnSpc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3pPr>
            <a:lvl4pPr marL="810000" indent="-270000" defTabSz="270000">
              <a:lnSpc>
                <a:spcPct val="100000"/>
              </a:lnSpc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1080000" indent="-270000" defTabSz="270000">
              <a:spcAft>
                <a:spcPts val="1000"/>
              </a:spcAft>
              <a:defRPr sz="2000">
                <a:solidFill>
                  <a:srgbClr val="000000"/>
                </a:solidFill>
                <a:latin typeface="+mn-lt"/>
              </a:defRPr>
            </a:lvl5pPr>
            <a:lvl7pPr marL="270000" indent="-270000">
              <a:spcAft>
                <a:spcPts val="1000"/>
              </a:spcAft>
              <a:defRPr/>
            </a:lvl7pPr>
          </a:lstStyle>
          <a:p>
            <a:pPr lvl="0"/>
            <a:r>
              <a:rPr lang="de-CH" dirty="0" smtClean="0"/>
              <a:t>Folientext 1-spaltig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  <p:custDataLst>
              <p:tags r:id="rId2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7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Inhaltsfolie 1-spaltig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-spaltig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9"/>
          <p:cNvSpPr>
            <a:spLocks noGrp="1"/>
          </p:cNvSpPr>
          <p:nvPr>
            <p:ph sz="quarter" idx="14" hasCustomPrompt="1"/>
            <p:custDataLst>
              <p:tags r:id="rId1"/>
            </p:custDataLst>
          </p:nvPr>
        </p:nvSpPr>
        <p:spPr bwMode="auto">
          <a:xfrm>
            <a:off x="406800" y="1627200"/>
            <a:ext cx="5544000" cy="4932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270000">
              <a:lnSpc>
                <a:spcPct val="100000"/>
              </a:lnSpc>
              <a:spcAft>
                <a:spcPts val="1000"/>
              </a:spcAft>
              <a:defRPr sz="2000" b="0" baseline="0">
                <a:latin typeface="+mn-lt"/>
              </a:defRPr>
            </a:lvl1pPr>
            <a:lvl2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2pPr>
            <a:lvl3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3pPr>
            <a:lvl4pPr marL="81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4pPr>
            <a:lvl5pPr marL="1080000" indent="-270000" defTabSz="270000">
              <a:spcAft>
                <a:spcPts val="900"/>
              </a:spcAft>
              <a:buFont typeface="Frutiger 45 Light" pitchFamily="34" charset="0"/>
              <a:buChar char="–"/>
              <a:defRPr sz="1800" baseline="0">
                <a:latin typeface="+mn-lt"/>
              </a:defRPr>
            </a:lvl5pPr>
          </a:lstStyle>
          <a:p>
            <a:pPr lvl="0"/>
            <a:r>
              <a:rPr lang="de-CH" dirty="0" smtClean="0"/>
              <a:t>Folientext erste Spalte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14" name="Inhaltsplatzhalter 9"/>
          <p:cNvSpPr>
            <a:spLocks noGrp="1"/>
          </p:cNvSpPr>
          <p:nvPr>
            <p:ph sz="quarter" idx="20" hasCustomPrompt="1"/>
            <p:custDataLst>
              <p:tags r:id="rId2"/>
            </p:custDataLst>
          </p:nvPr>
        </p:nvSpPr>
        <p:spPr bwMode="auto">
          <a:xfrm>
            <a:off x="6238800" y="1627200"/>
            <a:ext cx="5544000" cy="4932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270000">
              <a:lnSpc>
                <a:spcPct val="100000"/>
              </a:lnSpc>
              <a:spcAft>
                <a:spcPts val="1000"/>
              </a:spcAft>
              <a:defRPr sz="2000" b="0" baseline="0">
                <a:latin typeface="+mn-lt"/>
              </a:defRPr>
            </a:lvl1pPr>
            <a:lvl2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2pPr>
            <a:lvl3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3pPr>
            <a:lvl4pPr marL="81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4pPr>
            <a:lvl5pPr marL="1080000" indent="-270000" defTabSz="270000">
              <a:spcAft>
                <a:spcPts val="900"/>
              </a:spcAft>
              <a:buFont typeface="Frutiger 45 Light" pitchFamily="34" charset="0"/>
              <a:buChar char="–"/>
              <a:defRPr sz="1800" baseline="0">
                <a:latin typeface="+mn-lt"/>
              </a:defRPr>
            </a:lvl5pPr>
          </a:lstStyle>
          <a:p>
            <a:pPr lvl="0"/>
            <a:r>
              <a:rPr lang="de-CH" dirty="0" smtClean="0"/>
              <a:t>Folientext zweite Spalte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  <p:custDataLst>
              <p:tags r:id="rId3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3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de-CH" dirty="0" smtClean="0"/>
              <a:t>Inhaltsfolie 2-spaltig (weitere Vorlagen im Reiter «Post-Menü»)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-spaltig, Varian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9"/>
          <p:cNvSpPr>
            <a:spLocks noGrp="1"/>
          </p:cNvSpPr>
          <p:nvPr>
            <p:ph sz="quarter" idx="20" hasCustomPrompt="1"/>
            <p:custDataLst>
              <p:tags r:id="rId1"/>
            </p:custDataLst>
          </p:nvPr>
        </p:nvSpPr>
        <p:spPr bwMode="auto">
          <a:xfrm>
            <a:off x="8182800" y="1627200"/>
            <a:ext cx="3600000" cy="4932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270000">
              <a:lnSpc>
                <a:spcPct val="100000"/>
              </a:lnSpc>
              <a:spcAft>
                <a:spcPts val="800"/>
              </a:spcAft>
              <a:defRPr sz="2000" b="1" baseline="0">
                <a:latin typeface="+mn-lt"/>
              </a:defRPr>
            </a:lvl1pPr>
            <a:lvl2pPr marL="270000" indent="-270000" defTabSz="270000">
              <a:lnSpc>
                <a:spcPct val="100000"/>
              </a:lnSpc>
              <a:spcAft>
                <a:spcPts val="8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2pPr>
            <a:lvl3pPr marL="540000" indent="-270000" defTabSz="270000">
              <a:lnSpc>
                <a:spcPct val="100000"/>
              </a:lnSpc>
              <a:spcAft>
                <a:spcPts val="8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3pPr>
            <a:lvl4pPr marL="810000" indent="-270000" defTabSz="270000">
              <a:lnSpc>
                <a:spcPct val="100000"/>
              </a:lnSpc>
              <a:spcAft>
                <a:spcPts val="8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4pPr>
            <a:lvl5pPr marL="1080000" indent="-270000" defTabSz="270000">
              <a:spcAft>
                <a:spcPts val="900"/>
              </a:spcAft>
              <a:buFont typeface="Frutiger 45 Light" pitchFamily="34" charset="0"/>
              <a:buChar char="–"/>
              <a:defRPr sz="1800" baseline="0">
                <a:latin typeface="+mn-lt"/>
              </a:defRPr>
            </a:lvl5pPr>
          </a:lstStyle>
          <a:p>
            <a:pPr lvl="0"/>
            <a:r>
              <a:rPr lang="de-CH" dirty="0" smtClean="0"/>
              <a:t>Folientext zweite Spalte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  <p:custDataLst>
              <p:tags r:id="rId2"/>
            </p:custDataLst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23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Inhaltsfolie 2-spaltig Variante (weitere Vorlagen im Reiter «Post-Menü»)</a:t>
            </a:r>
            <a:endParaRPr lang="de-CH" dirty="0"/>
          </a:p>
        </p:txBody>
      </p:sp>
      <p:sp>
        <p:nvSpPr>
          <p:cNvPr id="7" name="Inhaltsplatzhalter 9"/>
          <p:cNvSpPr>
            <a:spLocks noGrp="1"/>
          </p:cNvSpPr>
          <p:nvPr>
            <p:ph sz="quarter" idx="14" hasCustomPrompt="1"/>
            <p:custDataLst>
              <p:tags r:id="rId5"/>
            </p:custDataLst>
          </p:nvPr>
        </p:nvSpPr>
        <p:spPr bwMode="auto">
          <a:xfrm>
            <a:off x="406800" y="1627200"/>
            <a:ext cx="7488000" cy="4932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270000">
              <a:lnSpc>
                <a:spcPct val="100000"/>
              </a:lnSpc>
              <a:spcAft>
                <a:spcPts val="1000"/>
              </a:spcAft>
              <a:defRPr sz="2000" b="0" baseline="0">
                <a:latin typeface="+mn-lt"/>
              </a:defRPr>
            </a:lvl1pPr>
            <a:lvl2pPr marL="27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2pPr>
            <a:lvl3pPr marL="54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3pPr>
            <a:lvl4pPr marL="810000" indent="-270000" defTabSz="270000">
              <a:lnSpc>
                <a:spcPct val="100000"/>
              </a:lnSpc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4pPr>
            <a:lvl5pPr marL="1080000" indent="-270000" defTabSz="270000">
              <a:spcAft>
                <a:spcPts val="900"/>
              </a:spcAft>
              <a:buFont typeface="Frutiger 45 Light" pitchFamily="34" charset="0"/>
              <a:buChar char="–"/>
              <a:defRPr sz="1800" baseline="0">
                <a:latin typeface="+mn-lt"/>
              </a:defRPr>
            </a:lvl5pPr>
          </a:lstStyle>
          <a:p>
            <a:pPr lvl="0"/>
            <a:r>
              <a:rPr lang="de-CH" dirty="0" smtClean="0"/>
              <a:t>Folientext erste Spalte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069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10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06800" y="6540780"/>
            <a:ext cx="10764000" cy="24622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CH" dirty="0"/>
              <a:t>&gt;&gt;Ändern der Fusszeile: Im Reiter «Post-Menü» den Befehl «Kopf- und Fusszeile» wählen. Firma | Datum | </a:t>
            </a:r>
            <a:r>
              <a:rPr lang="de-CH" dirty="0" err="1"/>
              <a:t>V1.00</a:t>
            </a:r>
            <a:r>
              <a:rPr lang="de-CH" dirty="0"/>
              <a:t> | vertraulich/intern/öffentlich | Thema der Präsentation | Verfasser</a:t>
            </a: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11178000" y="6660000"/>
            <a:ext cx="612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kumimoji="0" lang="de-CH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dirty="0"/>
              <a:t> Seite </a:t>
            </a:r>
            <a:fld id="{9D1CE59F-3E2C-43A1-9A3C-65F063D14E4A}" type="slidenum">
              <a:rPr lang="de-C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dirty="0"/>
          </a:p>
        </p:txBody>
      </p:sp>
      <p:sp>
        <p:nvSpPr>
          <p:cNvPr id="7" name="Akzent"/>
          <p:cNvSpPr/>
          <p:nvPr userDrawn="1">
            <p:custDataLst>
              <p:tags r:id="rId20"/>
            </p:custDataLst>
          </p:nvPr>
        </p:nvSpPr>
        <p:spPr bwMode="auto">
          <a:xfrm>
            <a:off x="0" y="194400"/>
            <a:ext cx="1900800" cy="9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rtlCol="0" anchor="t" anchorCtr="0">
            <a:prstTxWarp prst="textNoShape">
              <a:avLst/>
            </a:prstTxWarp>
            <a:noAutofit/>
          </a:bodyPr>
          <a:lstStyle/>
          <a:p>
            <a:pPr algn="ctr"/>
            <a:endParaRPr lang="de-DE" sz="1800" b="0" dirty="0"/>
          </a:p>
        </p:txBody>
      </p:sp>
      <p:sp>
        <p:nvSpPr>
          <p:cNvPr id="8" name="MasterTitel"/>
          <p:cNvSpPr>
            <a:spLocks noGrp="1"/>
          </p:cNvSpPr>
          <p:nvPr>
            <p:ph type="title"/>
          </p:nvPr>
        </p:nvSpPr>
        <p:spPr bwMode="auto">
          <a:xfrm>
            <a:off x="407368" y="440668"/>
            <a:ext cx="11376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CH" dirty="0" smtClean="0"/>
              <a:t>Titel </a:t>
            </a:r>
            <a:r>
              <a:rPr lang="de-CH" dirty="0"/>
              <a:t>durch Klicken </a:t>
            </a:r>
            <a:r>
              <a:rPr lang="de-CH" dirty="0" smtClean="0"/>
              <a:t>hinzufügen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7" r:id="rId3"/>
    <p:sldLayoutId id="2147483670" r:id="rId4"/>
    <p:sldLayoutId id="2147483680" r:id="rId5"/>
    <p:sldLayoutId id="2147483679" r:id="rId6"/>
    <p:sldLayoutId id="2147483671" r:id="rId7"/>
    <p:sldLayoutId id="2147483672" r:id="rId8"/>
    <p:sldLayoutId id="2147483678" r:id="rId9"/>
    <p:sldLayoutId id="2147483673" r:id="rId10"/>
    <p:sldLayoutId id="2147483674" r:id="rId11"/>
    <p:sldLayoutId id="2147483675" r:id="rId12"/>
    <p:sldLayoutId id="2147483677" r:id="rId13"/>
    <p:sldLayoutId id="2147483683" r:id="rId14"/>
    <p:sldLayoutId id="2147483681" r:id="rId15"/>
    <p:sldLayoutId id="2147483682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lang="de-CH" sz="2400" b="1" cap="all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defRPr sz="2100">
          <a:solidFill>
            <a:srgbClr val="000000"/>
          </a:solidFill>
          <a:latin typeface="Arial" pitchFamily="-123" charset="0"/>
          <a:ea typeface="+mn-ea"/>
          <a:cs typeface="+mn-cs"/>
        </a:defRPr>
      </a:lvl1pPr>
      <a:lvl2pPr marL="266700" indent="-265113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2pPr>
      <a:lvl3pPr marL="533400" indent="-265113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3pPr>
      <a:lvl4pPr marL="815975" indent="-280988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4pPr>
      <a:lvl5pPr marL="10747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5pPr>
      <a:lvl6pPr marL="15319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6pPr>
      <a:lvl7pPr marL="19891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7pPr>
      <a:lvl8pPr marL="24463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8pPr>
      <a:lvl9pPr marL="29035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s://www.post.ch/de/briefe-versenden/briefe-aufgeben/massensendungsmanager" TargetMode="External"/><Relationship Id="rId18" Type="http://schemas.openxmlformats.org/officeDocument/2006/relationships/hyperlink" Target="https://www.post.ch/de/briefe-versenden/frankieren-briefe/frankierloesungen-briefe/hilfsmittel-fuer-sendungen-mit-barcode/datatransfer/technische-unterstuetzung-datatransfer#briefe-mit-barcode" TargetMode="External"/><Relationship Id="rId3" Type="http://schemas.openxmlformats.org/officeDocument/2006/relationships/hyperlink" Target="https://www.post.ch/-/media/portal-opp/pm/dokumente/handbuch-barcodes-und-datatmatrix-codes-fuer-briefsendungen.pdf?la=de&amp;vs=6" TargetMode="External"/><Relationship Id="rId21" Type="http://schemas.openxmlformats.org/officeDocument/2006/relationships/hyperlink" Target="https://www.post.ch/-/media/post/gk/dokumente/datatransfer-handbuch.pdf?la=de&amp;vs=7" TargetMode="External"/><Relationship Id="rId7" Type="http://schemas.openxmlformats.org/officeDocument/2006/relationships/hyperlink" Target="https://www.post.ch/de/briefe-versenden/frankieren-briefe/frankierloesungen-briefe/pp-frankierung/letter-id" TargetMode="External"/><Relationship Id="rId12" Type="http://schemas.openxmlformats.org/officeDocument/2006/relationships/hyperlink" Target="https://dmc-light.post.ch/#/dmcCheck" TargetMode="External"/><Relationship Id="rId17" Type="http://schemas.openxmlformats.org/officeDocument/2006/relationships/hyperlink" Target="https://account.post.ch/idp/?login&amp;app=portal-delivery&amp;service=klp&amp;targetURL=https%3a%2f%2fwww.post.ch%2fde%2fkundencenter&amp;abortURL=https%3a%2f%2fwww.post.ch%2fde&amp;lang=de" TargetMode="External"/><Relationship Id="rId2" Type="http://schemas.openxmlformats.org/officeDocument/2006/relationships/slideLayout" Target="../slideLayouts/slideLayout7.xml"/><Relationship Id="rId16" Type="http://schemas.openxmlformats.org/officeDocument/2006/relationships/hyperlink" Target="https://www.post.ch/-/media/portal-opp/pm/dokumente/datatransfer-anhang3.pdf?la=de&amp;vs=4" TargetMode="External"/><Relationship Id="rId20" Type="http://schemas.openxmlformats.org/officeDocument/2006/relationships/hyperlink" Target="https://www.post.ch/de/briefe-versenden/frankieren-briefe/frankierloesungen-briefe/hilfsmittel-fuer-sendungen-mit-barcode/datatransfer/technische-unterstuetzung-datatransfer" TargetMode="Externa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post.ch/de/briefe-versenden/frankieren-briefe/frankierloesungen-briefe/hilfsmittel-fuer-sendungen-mit-barcode/datatransfer/technische-unterstuetzung-datatransfer#adresspflege" TargetMode="External"/><Relationship Id="rId11" Type="http://schemas.openxmlformats.org/officeDocument/2006/relationships/hyperlink" Target="https://www.post.ch/de/kundencenter/onlinedienste/frankiermerkmale-erstellen/info" TargetMode="External"/><Relationship Id="rId5" Type="http://schemas.openxmlformats.org/officeDocument/2006/relationships/hyperlink" Target="https://www.post.ch/-/media/portal-opp/pm/dokumente/datatransfer-anhang-5.pdf?la=de&amp;vs=2" TargetMode="External"/><Relationship Id="rId15" Type="http://schemas.openxmlformats.org/officeDocument/2006/relationships/hyperlink" Target="https://www.post.ch/-/media/portal-opp/pm/dokumente/datatransfer-anhang3.pdf?la=de&amp;vs=3" TargetMode="External"/><Relationship Id="rId10" Type="http://schemas.openxmlformats.org/officeDocument/2006/relationships/image" Target="../media/image3.png"/><Relationship Id="rId19" Type="http://schemas.openxmlformats.org/officeDocument/2006/relationships/hyperlink" Target="mailto:pmkundenanbindung@post.ch" TargetMode="External"/><Relationship Id="rId4" Type="http://schemas.openxmlformats.org/officeDocument/2006/relationships/hyperlink" Target="https://www.post.ch/de/briefe-versenden/frankieren-briefe/frankierloesungen-briefe/hilfsmittel-fuer-sendungen-mit-barcode/datatransfer/technische-unterstuetzung-datatransfer#aufgabeverzeichnis-erstellen" TargetMode="External"/><Relationship Id="rId9" Type="http://schemas.openxmlformats.org/officeDocument/2006/relationships/hyperlink" Target="https://www.post.ch/de/briefe-versenden/einschreiben" TargetMode="External"/><Relationship Id="rId14" Type="http://schemas.openxmlformats.org/officeDocument/2006/relationships/hyperlink" Target="https://www.post.ch/de/kundencenter/onlinedienste/tracktracepremium/info" TargetMode="External"/><Relationship Id="rId22" Type="http://schemas.openxmlformats.org/officeDocument/2006/relationships/hyperlink" Target="https://www.post.ch/-/media/post/agb/agb-datatransfer.pdf?la=de&amp;vs=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bgerundetes Rechteck 62"/>
          <p:cNvSpPr/>
          <p:nvPr/>
        </p:nvSpPr>
        <p:spPr bwMode="auto">
          <a:xfrm>
            <a:off x="3249020" y="134272"/>
            <a:ext cx="8745422" cy="6525728"/>
          </a:xfrm>
          <a:prstGeom prst="roundRect">
            <a:avLst/>
          </a:prstGeom>
          <a:solidFill>
            <a:srgbClr val="66A7A4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600" b="0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7500156" y="440668"/>
            <a:ext cx="4246097" cy="6100111"/>
          </a:xfrm>
          <a:prstGeom prst="roundRect">
            <a:avLst/>
          </a:prstGeom>
          <a:solidFill>
            <a:srgbClr val="DDD8AB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100" b="0" dirty="0"/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3586693" y="440668"/>
            <a:ext cx="3800096" cy="6100110"/>
          </a:xfrm>
          <a:prstGeom prst="roundRect">
            <a:avLst/>
          </a:prstGeom>
          <a:solidFill>
            <a:srgbClr val="DDD8AB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600" b="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4"/>
          </p:nvPr>
        </p:nvSpPr>
        <p:spPr>
          <a:xfrm>
            <a:off x="191344" y="2018253"/>
            <a:ext cx="2779016" cy="370994"/>
          </a:xfrm>
        </p:spPr>
        <p:txBody>
          <a:bodyPr/>
          <a:lstStyle/>
          <a:p>
            <a:pPr>
              <a:tabLst>
                <a:tab pos="4662488" algn="l"/>
                <a:tab pos="7172325" algn="l"/>
              </a:tabLst>
            </a:pPr>
            <a:r>
              <a:rPr lang="de-CH" b="1" dirty="0" smtClean="0">
                <a:solidFill>
                  <a:schemeClr val="tx1"/>
                </a:solidFill>
              </a:rPr>
              <a:t>Sendungsdeklaration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1582" y="590340"/>
            <a:ext cx="11376000" cy="738664"/>
          </a:xfrm>
        </p:spPr>
        <p:txBody>
          <a:bodyPr/>
          <a:lstStyle/>
          <a:p>
            <a:r>
              <a:rPr lang="de-CH" dirty="0" smtClean="0"/>
              <a:t>Modulübersicht</a:t>
            </a:r>
            <a:br>
              <a:rPr lang="de-CH" dirty="0" smtClean="0"/>
            </a:br>
            <a:r>
              <a:rPr lang="de-CH" b="0" dirty="0" smtClean="0"/>
              <a:t>DataTransfer (DT)</a:t>
            </a:r>
            <a:endParaRPr lang="de-CH" b="0" dirty="0"/>
          </a:p>
        </p:txBody>
      </p:sp>
      <p:sp>
        <p:nvSpPr>
          <p:cNvPr id="8" name="Abgerundetes Rechteck 7"/>
          <p:cNvSpPr/>
          <p:nvPr/>
        </p:nvSpPr>
        <p:spPr bwMode="auto">
          <a:xfrm>
            <a:off x="3791744" y="565496"/>
            <a:ext cx="3244069" cy="738395"/>
          </a:xfrm>
          <a:prstGeom prst="round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b="1" dirty="0" smtClean="0">
                <a:hlinkClick r:id="rId3"/>
              </a:rPr>
              <a:t>Datamatrix-Code – Letter ID</a:t>
            </a:r>
            <a:endParaRPr lang="de-CH" b="1" dirty="0"/>
          </a:p>
        </p:txBody>
      </p:sp>
      <p:sp>
        <p:nvSpPr>
          <p:cNvPr id="9" name="Abgerundetes Rechteck 8"/>
          <p:cNvSpPr/>
          <p:nvPr/>
        </p:nvSpPr>
        <p:spPr bwMode="auto">
          <a:xfrm>
            <a:off x="7824192" y="565497"/>
            <a:ext cx="3531518" cy="738394"/>
          </a:xfrm>
          <a:prstGeom prst="round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b="1" dirty="0" smtClean="0">
                <a:hlinkClick r:id="rId3"/>
              </a:rPr>
              <a:t>Brief mit Barcode (</a:t>
            </a:r>
            <a:r>
              <a:rPr lang="de-CH" b="1" dirty="0" err="1" smtClean="0">
                <a:hlinkClick r:id="rId3"/>
              </a:rPr>
              <a:t>BmB</a:t>
            </a:r>
            <a:r>
              <a:rPr lang="de-CH" b="1" dirty="0" smtClean="0">
                <a:hlinkClick r:id="rId3"/>
              </a:rPr>
              <a:t>)</a:t>
            </a:r>
            <a:endParaRPr lang="de-CH" b="1" dirty="0"/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3736241" y="1976872"/>
            <a:ext cx="1054671" cy="936008"/>
          </a:xfrm>
          <a:prstGeom prst="roundRect">
            <a:avLst/>
          </a:prstGeom>
          <a:solidFill>
            <a:srgbClr val="99B6C8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1" dirty="0" smtClean="0">
                <a:hlinkClick r:id="rId4" tooltip="Link öffnen"/>
              </a:rPr>
              <a:t>Aufgabe-</a:t>
            </a:r>
          </a:p>
          <a:p>
            <a:pPr algn="ctr"/>
            <a:r>
              <a:rPr lang="de-CH" sz="1400" b="1" dirty="0">
                <a:hlinkClick r:id="rId4" tooltip="Link öffnen"/>
              </a:rPr>
              <a:t>v</a:t>
            </a:r>
            <a:r>
              <a:rPr lang="de-CH" sz="1400" b="1" dirty="0" smtClean="0">
                <a:hlinkClick r:id="rId4" tooltip="Link öffnen"/>
              </a:rPr>
              <a:t>erzeichnis erstellen (VGK)</a:t>
            </a:r>
            <a:endParaRPr lang="de-CH" sz="1400" b="1" dirty="0"/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9539620" y="1981440"/>
            <a:ext cx="1816090" cy="876314"/>
          </a:xfrm>
          <a:prstGeom prst="roundRect">
            <a:avLst/>
          </a:prstGeom>
          <a:solidFill>
            <a:srgbClr val="99B6C8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1" dirty="0" smtClean="0">
                <a:hlinkClick r:id="rId5"/>
              </a:rPr>
              <a:t>EAD </a:t>
            </a:r>
          </a:p>
          <a:p>
            <a:pPr algn="ctr"/>
            <a:r>
              <a:rPr lang="de-CH" sz="1400" b="1" dirty="0" smtClean="0">
                <a:hlinkClick r:id="rId5"/>
              </a:rPr>
              <a:t>(</a:t>
            </a:r>
            <a:r>
              <a:rPr lang="de-CH" sz="1400" b="1" dirty="0">
                <a:hlinkClick r:id="rId5"/>
              </a:rPr>
              <a:t>electronic </a:t>
            </a:r>
            <a:r>
              <a:rPr lang="de-CH" sz="1400" b="1" dirty="0" err="1">
                <a:hlinkClick r:id="rId5"/>
              </a:rPr>
              <a:t>advance</a:t>
            </a:r>
            <a:r>
              <a:rPr lang="de-CH" sz="1400" b="1" dirty="0">
                <a:hlinkClick r:id="rId5"/>
              </a:rPr>
              <a:t> </a:t>
            </a:r>
            <a:r>
              <a:rPr lang="de-CH" sz="1400" b="1" dirty="0" err="1" smtClean="0">
                <a:hlinkClick r:id="rId5"/>
              </a:rPr>
              <a:t>data</a:t>
            </a:r>
            <a:r>
              <a:rPr lang="de-CH" sz="1400" b="1" dirty="0" smtClean="0">
                <a:hlinkClick r:id="rId5"/>
              </a:rPr>
              <a:t> für  </a:t>
            </a:r>
            <a:r>
              <a:rPr lang="de-CH" sz="1400" b="1" dirty="0" err="1" smtClean="0">
                <a:hlinkClick r:id="rId5"/>
              </a:rPr>
              <a:t>internat</a:t>
            </a:r>
            <a:r>
              <a:rPr lang="de-CH" sz="1400" b="1" dirty="0" smtClean="0">
                <a:hlinkClick r:id="rId5"/>
              </a:rPr>
              <a:t>. Sendungen)</a:t>
            </a:r>
            <a:endParaRPr lang="de-CH" sz="1400" b="1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5009504" y="1980634"/>
            <a:ext cx="1014695" cy="919839"/>
          </a:xfrm>
          <a:prstGeom prst="roundRect">
            <a:avLst/>
          </a:prstGeom>
          <a:solidFill>
            <a:srgbClr val="99B6C8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1" dirty="0" smtClean="0">
                <a:hlinkClick r:id="rId6"/>
              </a:rPr>
              <a:t>Adress-pflege</a:t>
            </a:r>
            <a:endParaRPr lang="de-CH" sz="1400" b="1" dirty="0"/>
          </a:p>
        </p:txBody>
      </p:sp>
      <p:pic>
        <p:nvPicPr>
          <p:cNvPr id="6" name="Grafik 5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3784" y="908864"/>
            <a:ext cx="421948" cy="436498"/>
          </a:xfrm>
          <a:prstGeom prst="rect">
            <a:avLst/>
          </a:prstGeom>
        </p:spPr>
      </p:pic>
      <p:pic>
        <p:nvPicPr>
          <p:cNvPr id="10" name="Grafik 9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58872" y="936539"/>
            <a:ext cx="1361496" cy="381219"/>
          </a:xfrm>
          <a:prstGeom prst="rect">
            <a:avLst/>
          </a:prstGeom>
        </p:spPr>
      </p:pic>
      <p:sp>
        <p:nvSpPr>
          <p:cNvPr id="62" name="Abgerundetes Rechteck 61"/>
          <p:cNvSpPr/>
          <p:nvPr/>
        </p:nvSpPr>
        <p:spPr bwMode="auto">
          <a:xfrm>
            <a:off x="7611601" y="2492896"/>
            <a:ext cx="1677146" cy="5545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1"/>
              </a:rPr>
              <a:t>Online-Dienst</a:t>
            </a:r>
          </a:p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1"/>
              </a:rPr>
              <a:t> Frankiermerkmal erstellen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4009837" y="1373561"/>
            <a:ext cx="3025976" cy="4992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dirty="0">
                <a:solidFill>
                  <a:srgbClr val="000000"/>
                </a:solidFill>
                <a:hlinkClick r:id="rId12"/>
              </a:rPr>
              <a:t>Online-Dienst (</a:t>
            </a:r>
            <a:r>
              <a:rPr lang="de-CH" sz="1400" dirty="0" smtClean="0">
                <a:solidFill>
                  <a:srgbClr val="000000"/>
                </a:solidFill>
                <a:hlinkClick r:id="rId12"/>
              </a:rPr>
              <a:t>OD)</a:t>
            </a:r>
          </a:p>
          <a:p>
            <a:pPr algn="ctr"/>
            <a:r>
              <a:rPr lang="de-CH" sz="1400" dirty="0" smtClean="0">
                <a:solidFill>
                  <a:srgbClr val="000000"/>
                </a:solidFill>
                <a:hlinkClick r:id="rId12"/>
              </a:rPr>
              <a:t>Datamatrix </a:t>
            </a:r>
            <a:r>
              <a:rPr lang="de-CH" sz="1400" dirty="0">
                <a:solidFill>
                  <a:srgbClr val="000000"/>
                </a:solidFill>
                <a:hlinkClick r:id="rId12"/>
              </a:rPr>
              <a:t>prüfen</a:t>
            </a:r>
            <a:endParaRPr lang="de-CH" sz="1400" dirty="0">
              <a:solidFill>
                <a:srgbClr val="00000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6263752" y="1972255"/>
            <a:ext cx="960613" cy="928218"/>
          </a:xfrm>
          <a:prstGeom prst="roundRect">
            <a:avLst/>
          </a:prstGeom>
          <a:solidFill>
            <a:srgbClr val="99B6C8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1" dirty="0" smtClean="0">
                <a:hlinkClick r:id="rId13"/>
              </a:rPr>
              <a:t>Massen-sendungs-manager</a:t>
            </a:r>
          </a:p>
          <a:p>
            <a:pPr algn="ctr"/>
            <a:r>
              <a:rPr lang="de-CH" sz="1400" b="1" dirty="0" smtClean="0">
                <a:hlinkClick r:id="rId13"/>
              </a:rPr>
              <a:t>(MSM)</a:t>
            </a:r>
            <a:endParaRPr lang="de-CH" sz="1400" b="1" dirty="0"/>
          </a:p>
        </p:txBody>
      </p:sp>
      <p:sp>
        <p:nvSpPr>
          <p:cNvPr id="51" name="Abgerundetes Rechteck 50"/>
          <p:cNvSpPr/>
          <p:nvPr/>
        </p:nvSpPr>
        <p:spPr bwMode="auto">
          <a:xfrm>
            <a:off x="7611600" y="4402517"/>
            <a:ext cx="1730664" cy="3511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4"/>
              </a:rPr>
              <a:t>Webservice </a:t>
            </a:r>
            <a:r>
              <a:rPr lang="de-CH" sz="1100" dirty="0" err="1" smtClean="0">
                <a:solidFill>
                  <a:srgbClr val="000000"/>
                </a:solidFill>
                <a:hlinkClick r:id="rId14"/>
              </a:rPr>
              <a:t>Track&amp;Trace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7611600" y="4033303"/>
            <a:ext cx="1720899" cy="3222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5"/>
              </a:rPr>
              <a:t>Archiv-Daten </a:t>
            </a:r>
          </a:p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5"/>
              </a:rPr>
              <a:t>(Bericht Nr. 17)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72" name="Inhaltsplatzhalter 1"/>
          <p:cNvSpPr txBox="1">
            <a:spLocks/>
          </p:cNvSpPr>
          <p:nvPr/>
        </p:nvSpPr>
        <p:spPr bwMode="auto">
          <a:xfrm>
            <a:off x="191344" y="3450446"/>
            <a:ext cx="2779016" cy="37099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Frutiger 45 Light" charset="0"/>
              <a:defRPr sz="20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70000" indent="-27000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540000" indent="-27000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810000" indent="-27000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1080000" indent="-270000" algn="l" defTabSz="270000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Font typeface="Frutiger 45 Light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1531938" indent="-25717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6pPr>
            <a:lvl7pPr marL="270000" indent="-2700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7pPr>
            <a:lvl8pPr marL="2446338" indent="-25717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8pPr>
            <a:lvl9pPr marL="2903538" indent="-25717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tabLst>
                <a:tab pos="4662488" algn="l"/>
                <a:tab pos="7172325" algn="l"/>
              </a:tabLst>
            </a:pPr>
            <a:r>
              <a:rPr lang="de-CH" b="1" kern="0" dirty="0" smtClean="0">
                <a:solidFill>
                  <a:schemeClr val="tx1"/>
                </a:solidFill>
              </a:rPr>
              <a:t>Sendungsverfolgung</a:t>
            </a:r>
            <a:endParaRPr lang="de-CH" b="1" kern="0" dirty="0">
              <a:solidFill>
                <a:schemeClr val="tx1"/>
              </a:solidFill>
            </a:endParaRPr>
          </a:p>
        </p:txBody>
      </p:sp>
      <p:sp>
        <p:nvSpPr>
          <p:cNvPr id="74" name="Abgerundetes Rechteck 73"/>
          <p:cNvSpPr/>
          <p:nvPr/>
        </p:nvSpPr>
        <p:spPr bwMode="auto">
          <a:xfrm>
            <a:off x="7824192" y="1376611"/>
            <a:ext cx="3531518" cy="4992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dirty="0">
                <a:solidFill>
                  <a:srgbClr val="000000"/>
                </a:solidFill>
                <a:hlinkClick r:id="rId12"/>
              </a:rPr>
              <a:t>Online-Dienst (</a:t>
            </a:r>
            <a:r>
              <a:rPr lang="de-CH" sz="1400" dirty="0" smtClean="0">
                <a:solidFill>
                  <a:srgbClr val="000000"/>
                </a:solidFill>
                <a:hlinkClick r:id="rId12"/>
              </a:rPr>
              <a:t>OD)</a:t>
            </a:r>
          </a:p>
          <a:p>
            <a:pPr algn="ctr"/>
            <a:r>
              <a:rPr lang="de-CH" sz="1400" dirty="0" smtClean="0">
                <a:solidFill>
                  <a:srgbClr val="000000"/>
                </a:solidFill>
                <a:hlinkClick r:id="rId12"/>
              </a:rPr>
              <a:t>Barcode </a:t>
            </a:r>
            <a:r>
              <a:rPr lang="de-CH" sz="1400" dirty="0">
                <a:solidFill>
                  <a:srgbClr val="000000"/>
                </a:solidFill>
                <a:hlinkClick r:id="rId12"/>
              </a:rPr>
              <a:t>prüfen</a:t>
            </a:r>
            <a:endParaRPr lang="de-CH" sz="1400" dirty="0">
              <a:solidFill>
                <a:srgbClr val="000000"/>
              </a:solidFill>
            </a:endParaRPr>
          </a:p>
        </p:txBody>
      </p:sp>
      <p:cxnSp>
        <p:nvCxnSpPr>
          <p:cNvPr id="75" name="Gerader Verbinder 74"/>
          <p:cNvCxnSpPr/>
          <p:nvPr/>
        </p:nvCxnSpPr>
        <p:spPr bwMode="auto">
          <a:xfrm flipV="1">
            <a:off x="171582" y="1923560"/>
            <a:ext cx="11574671" cy="10685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Abgerundetes Rechteck 82"/>
          <p:cNvSpPr/>
          <p:nvPr/>
        </p:nvSpPr>
        <p:spPr bwMode="auto">
          <a:xfrm>
            <a:off x="7611601" y="3439738"/>
            <a:ext cx="1730664" cy="2170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1, 2, 15, 16)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84" name="Abgerundetes Rechteck 83"/>
          <p:cNvSpPr/>
          <p:nvPr/>
        </p:nvSpPr>
        <p:spPr bwMode="auto">
          <a:xfrm>
            <a:off x="7611600" y="3729072"/>
            <a:ext cx="1730665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93" name="Inhaltsplatzhalter 1"/>
          <p:cNvSpPr txBox="1">
            <a:spLocks/>
          </p:cNvSpPr>
          <p:nvPr/>
        </p:nvSpPr>
        <p:spPr bwMode="auto">
          <a:xfrm>
            <a:off x="191344" y="5018454"/>
            <a:ext cx="2900978" cy="37099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Frutiger 45 Light" charset="0"/>
              <a:defRPr sz="20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70000" indent="-27000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540000" indent="-27000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810000" indent="-270000" algn="l" defTabSz="2700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Font typeface="Frutiger 45 Light" pitchFamily="34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1080000" indent="-270000" algn="l" defTabSz="270000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Font typeface="Frutiger 45 Light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1531938" indent="-25717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6pPr>
            <a:lvl7pPr marL="270000" indent="-2700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7pPr>
            <a:lvl8pPr marL="2446338" indent="-25717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8pPr>
            <a:lvl9pPr marL="2903538" indent="-25717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Frutiger 45 Light" pitchFamily="34" charset="-128"/>
              <a:buChar char="–"/>
              <a:defRPr sz="21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tabLst>
                <a:tab pos="4662488" algn="l"/>
                <a:tab pos="7172325" algn="l"/>
              </a:tabLst>
            </a:pPr>
            <a:r>
              <a:rPr lang="de-CH" b="1" kern="0" dirty="0" smtClean="0">
                <a:solidFill>
                  <a:schemeClr val="tx1"/>
                </a:solidFill>
              </a:rPr>
              <a:t>Retourenmanagement</a:t>
            </a:r>
            <a:endParaRPr lang="de-CH" b="1" kern="0" dirty="0">
              <a:solidFill>
                <a:schemeClr val="tx1"/>
              </a:solidFill>
            </a:endParaRPr>
          </a:p>
        </p:txBody>
      </p:sp>
      <p:sp>
        <p:nvSpPr>
          <p:cNvPr id="97" name="Abgerundetes Rechteck 96"/>
          <p:cNvSpPr/>
          <p:nvPr/>
        </p:nvSpPr>
        <p:spPr bwMode="auto">
          <a:xfrm>
            <a:off x="7611600" y="5023157"/>
            <a:ext cx="1720899" cy="2170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1, 2, 15, 16)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00" name="Abgerundetes Rechteck 99"/>
          <p:cNvSpPr/>
          <p:nvPr/>
        </p:nvSpPr>
        <p:spPr bwMode="auto">
          <a:xfrm>
            <a:off x="7611600" y="5703163"/>
            <a:ext cx="1720899" cy="3243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4"/>
              </a:rPr>
              <a:t>Webservice </a:t>
            </a:r>
            <a:r>
              <a:rPr lang="de-CH" sz="1100" dirty="0" err="1" smtClean="0">
                <a:solidFill>
                  <a:srgbClr val="000000"/>
                </a:solidFill>
                <a:hlinkClick r:id="rId14"/>
              </a:rPr>
              <a:t>Track&amp;Trace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cxnSp>
        <p:nvCxnSpPr>
          <p:cNvPr id="101" name="Gerader Verbinder 100"/>
          <p:cNvCxnSpPr/>
          <p:nvPr/>
        </p:nvCxnSpPr>
        <p:spPr bwMode="auto">
          <a:xfrm flipV="1">
            <a:off x="184553" y="3210423"/>
            <a:ext cx="11561700" cy="49435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Gerader Verbinder 101"/>
          <p:cNvCxnSpPr/>
          <p:nvPr/>
        </p:nvCxnSpPr>
        <p:spPr bwMode="auto">
          <a:xfrm flipV="1">
            <a:off x="184553" y="4868983"/>
            <a:ext cx="11561700" cy="40227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Abgerundetes Rechteck 111"/>
          <p:cNvSpPr/>
          <p:nvPr/>
        </p:nvSpPr>
        <p:spPr bwMode="auto">
          <a:xfrm>
            <a:off x="7611599" y="5328193"/>
            <a:ext cx="172090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13" name="Abgerundetes Rechteck 112"/>
          <p:cNvSpPr/>
          <p:nvPr/>
        </p:nvSpPr>
        <p:spPr bwMode="auto">
          <a:xfrm>
            <a:off x="9580804" y="4402517"/>
            <a:ext cx="1730665" cy="3714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4"/>
              </a:rPr>
              <a:t>Webservice </a:t>
            </a:r>
            <a:r>
              <a:rPr lang="de-CH" sz="1100" dirty="0" err="1" smtClean="0">
                <a:solidFill>
                  <a:srgbClr val="000000"/>
                </a:solidFill>
                <a:hlinkClick r:id="rId14"/>
              </a:rPr>
              <a:t>Track&amp;Trace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15" name="Abgerundetes Rechteck 114"/>
          <p:cNvSpPr/>
          <p:nvPr/>
        </p:nvSpPr>
        <p:spPr bwMode="auto">
          <a:xfrm>
            <a:off x="9580804" y="3440366"/>
            <a:ext cx="1774906" cy="2170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15, 16)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16" name="Abgerundetes Rechteck 115"/>
          <p:cNvSpPr/>
          <p:nvPr/>
        </p:nvSpPr>
        <p:spPr bwMode="auto">
          <a:xfrm>
            <a:off x="9580804" y="3729377"/>
            <a:ext cx="1752597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17" name="Abgerundetes Rechteck 116"/>
          <p:cNvSpPr/>
          <p:nvPr/>
        </p:nvSpPr>
        <p:spPr bwMode="auto">
          <a:xfrm>
            <a:off x="9580805" y="5023509"/>
            <a:ext cx="1730663" cy="2170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15, 16)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18" name="Abgerundetes Rechteck 117"/>
          <p:cNvSpPr/>
          <p:nvPr/>
        </p:nvSpPr>
        <p:spPr bwMode="auto">
          <a:xfrm>
            <a:off x="9580805" y="5703163"/>
            <a:ext cx="1730664" cy="3454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4"/>
              </a:rPr>
              <a:t>Webservice </a:t>
            </a:r>
            <a:r>
              <a:rPr lang="de-CH" sz="1100" dirty="0" err="1" smtClean="0">
                <a:solidFill>
                  <a:srgbClr val="000000"/>
                </a:solidFill>
                <a:hlinkClick r:id="rId14"/>
              </a:rPr>
              <a:t>Track&amp;Trace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19" name="Abgerundetes Rechteck 118"/>
          <p:cNvSpPr/>
          <p:nvPr/>
        </p:nvSpPr>
        <p:spPr bwMode="auto">
          <a:xfrm>
            <a:off x="9580804" y="5328193"/>
            <a:ext cx="1730665" cy="2396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48" name="Abgerundetes Rechteck 47"/>
          <p:cNvSpPr/>
          <p:nvPr/>
        </p:nvSpPr>
        <p:spPr bwMode="auto">
          <a:xfrm>
            <a:off x="171582" y="6048063"/>
            <a:ext cx="1080000" cy="270030"/>
          </a:xfrm>
          <a:prstGeom prst="roundRect">
            <a:avLst/>
          </a:prstGeom>
          <a:solidFill>
            <a:srgbClr val="99B6C8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1" dirty="0" smtClean="0"/>
              <a:t>Modul</a:t>
            </a:r>
            <a:endParaRPr lang="de-CH" sz="1400" b="1" dirty="0"/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171582" y="6405764"/>
            <a:ext cx="1080000" cy="2700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0" dirty="0" smtClean="0"/>
              <a:t>Anwendung</a:t>
            </a:r>
            <a:endParaRPr lang="de-CH" sz="1400" b="0" dirty="0"/>
          </a:p>
        </p:txBody>
      </p:sp>
      <p:cxnSp>
        <p:nvCxnSpPr>
          <p:cNvPr id="50" name="Gerader Verbinder 49"/>
          <p:cNvCxnSpPr/>
          <p:nvPr/>
        </p:nvCxnSpPr>
        <p:spPr bwMode="auto">
          <a:xfrm flipH="1">
            <a:off x="4849703" y="1916888"/>
            <a:ext cx="48356" cy="4445195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Abgerundetes Rechteck 51"/>
          <p:cNvSpPr/>
          <p:nvPr/>
        </p:nvSpPr>
        <p:spPr bwMode="auto">
          <a:xfrm>
            <a:off x="7611601" y="1983436"/>
            <a:ext cx="1663274" cy="421471"/>
          </a:xfrm>
          <a:prstGeom prst="roundRect">
            <a:avLst/>
          </a:prstGeom>
          <a:solidFill>
            <a:srgbClr val="99B6C8"/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400" b="1" dirty="0" smtClean="0">
                <a:hlinkClick r:id="rId18"/>
              </a:rPr>
              <a:t>Brief mit Barcode (BMB)</a:t>
            </a:r>
            <a:endParaRPr lang="de-CH" sz="1400" b="1" dirty="0"/>
          </a:p>
        </p:txBody>
      </p:sp>
      <p:cxnSp>
        <p:nvCxnSpPr>
          <p:cNvPr id="53" name="Gerader Verbinder 52"/>
          <p:cNvCxnSpPr/>
          <p:nvPr/>
        </p:nvCxnSpPr>
        <p:spPr bwMode="auto">
          <a:xfrm flipH="1">
            <a:off x="9432474" y="1923059"/>
            <a:ext cx="48356" cy="4445195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Gerader Verbinder 53"/>
          <p:cNvCxnSpPr/>
          <p:nvPr/>
        </p:nvCxnSpPr>
        <p:spPr bwMode="auto">
          <a:xfrm flipH="1">
            <a:off x="6098226" y="1923559"/>
            <a:ext cx="48356" cy="4445195"/>
          </a:xfrm>
          <a:prstGeom prst="lin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Abgerundetes Rechteck 119"/>
          <p:cNvSpPr/>
          <p:nvPr/>
        </p:nvSpPr>
        <p:spPr bwMode="auto">
          <a:xfrm>
            <a:off x="3736241" y="3478010"/>
            <a:ext cx="1068357" cy="2113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20)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21" name="Abgerundetes Rechteck 120"/>
          <p:cNvSpPr/>
          <p:nvPr/>
        </p:nvSpPr>
        <p:spPr bwMode="auto">
          <a:xfrm>
            <a:off x="3712709" y="3878882"/>
            <a:ext cx="110778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122" name="Abgerundetes Rechteck 121"/>
          <p:cNvSpPr/>
          <p:nvPr/>
        </p:nvSpPr>
        <p:spPr bwMode="auto">
          <a:xfrm>
            <a:off x="3708444" y="5041120"/>
            <a:ext cx="1090472" cy="201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19)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3692600" y="5703162"/>
            <a:ext cx="1114970" cy="5341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9"/>
              </a:rPr>
              <a:t>Berichte (Umzugsdaten, auf Anfrage)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55" name="Abgerundetes Rechteck 54"/>
          <p:cNvSpPr/>
          <p:nvPr/>
        </p:nvSpPr>
        <p:spPr bwMode="auto">
          <a:xfrm>
            <a:off x="4920130" y="3478010"/>
            <a:ext cx="1104069" cy="2113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20)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 bwMode="auto">
          <a:xfrm>
            <a:off x="4916419" y="3874354"/>
            <a:ext cx="110778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57" name="Abgerundetes Rechteck 56"/>
          <p:cNvSpPr/>
          <p:nvPr/>
        </p:nvSpPr>
        <p:spPr bwMode="auto">
          <a:xfrm>
            <a:off x="3699790" y="5333373"/>
            <a:ext cx="110778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58" name="Abgerundetes Rechteck 57"/>
          <p:cNvSpPr/>
          <p:nvPr/>
        </p:nvSpPr>
        <p:spPr bwMode="auto">
          <a:xfrm>
            <a:off x="6183655" y="3874354"/>
            <a:ext cx="110778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949578" y="5041120"/>
            <a:ext cx="1090472" cy="201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19)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4940924" y="5333373"/>
            <a:ext cx="110778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6176465" y="5041120"/>
            <a:ext cx="1090472" cy="201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6"/>
              </a:rPr>
              <a:t>Berichte (Nr. 19)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6167811" y="5333373"/>
            <a:ext cx="1107780" cy="2412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 smtClean="0">
                <a:solidFill>
                  <a:srgbClr val="000000"/>
                </a:solidFill>
                <a:hlinkClick r:id="rId17"/>
              </a:rPr>
              <a:t>Kundenlogin Post</a:t>
            </a:r>
            <a:endParaRPr lang="de-CH" sz="1100" dirty="0" smtClean="0">
              <a:solidFill>
                <a:srgbClr val="000000"/>
              </a:solidFill>
            </a:endParaRPr>
          </a:p>
        </p:txBody>
      </p:sp>
      <p:sp>
        <p:nvSpPr>
          <p:cNvPr id="60" name="Abgerundetes Rechteck 59"/>
          <p:cNvSpPr/>
          <p:nvPr/>
        </p:nvSpPr>
        <p:spPr bwMode="auto">
          <a:xfrm>
            <a:off x="4927273" y="5703162"/>
            <a:ext cx="1114970" cy="5341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>
                <a:solidFill>
                  <a:srgbClr val="000000"/>
                </a:solidFill>
                <a:hlinkClick r:id="rId19"/>
              </a:rPr>
              <a:t>Berichte (Umzugsdaten, auf Anfrage)</a:t>
            </a:r>
            <a:endParaRPr lang="de-CH" sz="1100" dirty="0">
              <a:solidFill>
                <a:srgbClr val="000000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 bwMode="auto">
          <a:xfrm>
            <a:off x="6176465" y="5698040"/>
            <a:ext cx="1114970" cy="5341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100" dirty="0">
                <a:solidFill>
                  <a:srgbClr val="000000"/>
                </a:solidFill>
                <a:hlinkClick r:id="rId19"/>
              </a:rPr>
              <a:t>Berichte (Umzugsdaten, auf Anfrage)</a:t>
            </a:r>
            <a:endParaRPr lang="de-CH" sz="1100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3900893" y="113954"/>
            <a:ext cx="6947635" cy="379316"/>
          </a:xfrm>
          <a:prstGeom prst="rect">
            <a:avLst/>
          </a:prstGeom>
        </p:spPr>
        <p:txBody>
          <a:bodyPr wrap="square" lIns="72000" tIns="72000" rIns="72000" bIns="72000" rtlCol="0">
            <a:spAutoFit/>
          </a:bodyPr>
          <a:lstStyle/>
          <a:p>
            <a:pPr indent="-226800" algn="ctr" defTabSz="226800" eaLnBrk="0" fontAlgn="base" hangingPunct="0">
              <a:lnSpc>
                <a:spcPct val="95000"/>
              </a:lnSpc>
              <a:spcBef>
                <a:spcPct val="0"/>
              </a:spcBef>
            </a:pPr>
            <a:r>
              <a:rPr lang="de-CH" sz="1600" b="1" kern="0" dirty="0" smtClean="0">
                <a:solidFill>
                  <a:srgbClr val="000000"/>
                </a:solidFill>
                <a:latin typeface="Frutiger 45 Light" pitchFamily="34" charset="0"/>
              </a:rPr>
              <a:t>DATATRANSFER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</a:rPr>
              <a:t> (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  <a:hlinkClick r:id="rId20"/>
              </a:rPr>
              <a:t>Home-Page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</a:rPr>
              <a:t> – 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  <a:hlinkClick r:id="rId21"/>
              </a:rPr>
              <a:t>Handbuch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</a:rPr>
              <a:t> – </a:t>
            </a:r>
            <a:r>
              <a:rPr lang="de-CH" sz="1600" kern="0" dirty="0" smtClean="0">
                <a:latin typeface="Frutiger 45 Light" pitchFamily="34" charset="0"/>
                <a:hlinkClick r:id="rId19"/>
              </a:rPr>
              <a:t>Anmeldung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</a:rPr>
              <a:t> 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  <a:hlinkClick r:id="rId22"/>
              </a:rPr>
              <a:t>–</a:t>
            </a:r>
            <a:r>
              <a:rPr lang="de-CH" sz="1600" kern="0" dirty="0">
                <a:solidFill>
                  <a:srgbClr val="000000"/>
                </a:solidFill>
                <a:latin typeface="Frutiger 45 Light" pitchFamily="34" charset="0"/>
                <a:hlinkClick r:id="rId22"/>
              </a:rPr>
              <a:t> 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  <a:hlinkClick r:id="rId22"/>
              </a:rPr>
              <a:t>AGB</a:t>
            </a:r>
            <a:r>
              <a:rPr lang="de-CH" sz="1600" kern="0" dirty="0" smtClean="0">
                <a:solidFill>
                  <a:srgbClr val="000000"/>
                </a:solidFill>
                <a:latin typeface="Frutiger 45 Light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59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" val="1"/>
  <p:tag name="MARKE" val="PD00"/>
  <p:tag name="SPRACHVERSION" val="D"/>
  <p:tag name="VERSION" val="v10_1"/>
  <p:tag name="FIRMA" val="DP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IEGELUNG-YESNO" val="1"/>
  <p:tag name="BOX" val="KapitelMitTite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BildMitTextSchwarzTite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ZitatFlaech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ZitatTite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ZitatInf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1Inha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1Tite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Inhalt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Inhalt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Tite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Inhalt2b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bTite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Inhalt1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1BulletInhal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1BulletTite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BulletInhalt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BulletInhalt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BulletTite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1NumberInhal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1NumberTite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TOCInhal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TOCTite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2send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Inhalt2Tite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SchlussOhneFlaech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TitelOhneFlaech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SchlussOhneTitel"/>
  <p:tag name="COBRANDING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SchlussMitTitel"/>
  <p:tag name="SPIEGELUNG-YESNO" val="1"/>
  <p:tag name="COBRANDING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TitelOhneTitel"/>
  <p:tag name="SPIEGELUNG-YESNO" val="1"/>
  <p:tag name="COBRANDING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IEGELUNG-YESNO" val="1"/>
  <p:tag name="COBRANDING" val="1"/>
  <p:tag name="BOX" val="TitelMitTite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KapitelOhneFlaech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IEGELUNG-YESNO" val="1"/>
  <p:tag name="BOX" val="KapitelOhneTitel"/>
</p:tagLst>
</file>

<file path=ppt/theme/theme1.xml><?xml version="1.0" encoding="utf-8"?>
<a:theme xmlns:a="http://schemas.openxmlformats.org/drawingml/2006/main" name="Corporate Design Post">
  <a:themeElements>
    <a:clrScheme name="Post-Farben DM hell">
      <a:dk1>
        <a:sysClr val="windowText" lastClr="000000"/>
      </a:dk1>
      <a:lt1>
        <a:srgbClr val="FFFFFF"/>
      </a:lt1>
      <a:dk2>
        <a:srgbClr val="EBE4D1"/>
      </a:dk2>
      <a:lt2>
        <a:srgbClr val="FFCC00"/>
      </a:lt2>
      <a:accent1>
        <a:srgbClr val="0076A8"/>
      </a:accent1>
      <a:accent2>
        <a:srgbClr val="00968F"/>
      </a:accent2>
      <a:accent3>
        <a:srgbClr val="AA9D2E"/>
      </a:accent3>
      <a:accent4>
        <a:srgbClr val="7566A0"/>
      </a:accent4>
      <a:accent5>
        <a:srgbClr val="C5299B"/>
      </a:accent5>
      <a:accent6>
        <a:srgbClr val="E03C31"/>
      </a:accent6>
      <a:hlink>
        <a:srgbClr val="000000"/>
      </a:hlink>
      <a:folHlink>
        <a:srgbClr val="000000"/>
      </a:folHlink>
    </a:clrScheme>
    <a:fontScheme name="Post-Schrift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B6C8"/>
        </a:solidFill>
        <a:ln w="9525">
          <a:noFill/>
          <a:miter lim="800000"/>
          <a:headEnd/>
          <a:tailEnd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sz="1600" b="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45 Light" pitchFamily="34" charset="-128"/>
          </a:defRPr>
        </a:defPPr>
      </a:lstStyle>
    </a:lnDef>
    <a:txDef>
      <a:spPr bwMode="auto"/>
      <a:bodyPr wrap="square" lIns="72000" tIns="72000" rIns="72000" bIns="72000" rtlCol="0">
        <a:spAutoFit/>
      </a:bodyPr>
      <a:lstStyle>
        <a:defPPr indent="-226800" defTabSz="226800" eaLnBrk="0" fontAlgn="base" hangingPunct="0">
          <a:lnSpc>
            <a:spcPct val="95000"/>
          </a:lnSpc>
          <a:spcBef>
            <a:spcPct val="0"/>
          </a:spcBef>
          <a:defRPr sz="1600" kern="0" dirty="0" smtClean="0">
            <a:solidFill>
              <a:srgbClr val="000000"/>
            </a:solidFill>
            <a:latin typeface="Frutiger 45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Post-Farben">
      <a:dk1>
        <a:sysClr val="windowText" lastClr="000000"/>
      </a:dk1>
      <a:lt1>
        <a:srgbClr val="FFFFFF"/>
      </a:lt1>
      <a:dk2>
        <a:srgbClr val="584125"/>
      </a:dk2>
      <a:lt2>
        <a:srgbClr val="FFCC00"/>
      </a:lt2>
      <a:accent1>
        <a:srgbClr val="F49E00"/>
      </a:accent1>
      <a:accent2>
        <a:srgbClr val="A51728"/>
      </a:accent2>
      <a:accent3>
        <a:srgbClr val="A5C400"/>
      </a:accent3>
      <a:accent4>
        <a:srgbClr val="3D6F1A"/>
      </a:accent4>
      <a:accent5>
        <a:srgbClr val="00B5D1"/>
      </a:accent5>
      <a:accent6>
        <a:srgbClr val="00545E"/>
      </a:accent6>
      <a:hlink>
        <a:srgbClr val="000000"/>
      </a:hlink>
      <a:folHlink>
        <a:srgbClr val="000000"/>
      </a:folHlink>
    </a:clrScheme>
    <a:fontScheme name="Post-Schrift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Post-Farben">
      <a:dk1>
        <a:sysClr val="windowText" lastClr="000000"/>
      </a:dk1>
      <a:lt1>
        <a:srgbClr val="FFFFFF"/>
      </a:lt1>
      <a:dk2>
        <a:srgbClr val="584125"/>
      </a:dk2>
      <a:lt2>
        <a:srgbClr val="FFCC00"/>
      </a:lt2>
      <a:accent1>
        <a:srgbClr val="F49E00"/>
      </a:accent1>
      <a:accent2>
        <a:srgbClr val="A51728"/>
      </a:accent2>
      <a:accent3>
        <a:srgbClr val="A5C400"/>
      </a:accent3>
      <a:accent4>
        <a:srgbClr val="3D6F1A"/>
      </a:accent4>
      <a:accent5>
        <a:srgbClr val="00B5D1"/>
      </a:accent5>
      <a:accent6>
        <a:srgbClr val="00545E"/>
      </a:accent6>
      <a:hlink>
        <a:srgbClr val="000000"/>
      </a:hlink>
      <a:folHlink>
        <a:srgbClr val="000000"/>
      </a:folHlink>
    </a:clrScheme>
    <a:fontScheme name="Post-Schrift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st-Farben DM hell">
    <a:dk1>
      <a:sysClr val="windowText" lastClr="000000"/>
    </a:dk1>
    <a:lt1>
      <a:srgbClr val="FFFFFF"/>
    </a:lt1>
    <a:dk2>
      <a:srgbClr val="F4F3F1"/>
    </a:dk2>
    <a:lt2>
      <a:srgbClr val="FFCC00"/>
    </a:lt2>
    <a:accent1>
      <a:srgbClr val="0076A8"/>
    </a:accent1>
    <a:accent2>
      <a:srgbClr val="00968F"/>
    </a:accent2>
    <a:accent3>
      <a:srgbClr val="AA9D2E"/>
    </a:accent3>
    <a:accent4>
      <a:srgbClr val="7566A0"/>
    </a:accent4>
    <a:accent5>
      <a:srgbClr val="C5299B"/>
    </a:accent5>
    <a:accent6>
      <a:srgbClr val="E03C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Breitbild</PresentationFormat>
  <Paragraphs>51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Frutiger 45 Light</vt:lpstr>
      <vt:lpstr>Wingdings</vt:lpstr>
      <vt:lpstr>Corporate Design Post</vt:lpstr>
      <vt:lpstr>Modulübersicht DataTransfer (DT)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Post-Präsentation</dc:title>
  <dc:creator>Die Schweizerische Post, K21</dc:creator>
  <cp:lastModifiedBy>Buetikofer Matthias, PM16</cp:lastModifiedBy>
  <cp:revision>947</cp:revision>
  <cp:lastPrinted>2015-05-13T15:29:01Z</cp:lastPrinted>
  <dcterms:created xsi:type="dcterms:W3CDTF">2010-11-10T14:38:21Z</dcterms:created>
  <dcterms:modified xsi:type="dcterms:W3CDTF">2020-12-03T07:05:58Z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ostMenu_SPRACHVERSION">
    <vt:lpwstr>D</vt:lpwstr>
  </property>
  <property fmtid="{D5CDD505-2E9C-101B-9397-08002B2CF9AE}" pid="3" name="PostMenu_MARKE">
    <vt:lpwstr>PD00</vt:lpwstr>
  </property>
  <property fmtid="{D5CDD505-2E9C-101B-9397-08002B2CF9AE}" pid="4" name="PostMenu_FIRMA">
    <vt:lpwstr>DPO</vt:lpwstr>
  </property>
  <property fmtid="{D5CDD505-2E9C-101B-9397-08002B2CF9AE}" pid="5" name="PostMenu_VERSION">
    <vt:lpwstr>v10_1</vt:lpwstr>
  </property>
  <property fmtid="{D5CDD505-2E9C-101B-9397-08002B2CF9AE}" pid="6" name="PostMenu_FIX">
    <vt:lpwstr>1</vt:lpwstr>
  </property>
  <property fmtid="{D5CDD505-2E9C-101B-9397-08002B2CF9AE}" pid="7" name="PostformsLanguage">
    <vt:lpwstr>de</vt:lpwstr>
  </property>
</Properties>
</file>